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88" r:id="rId4"/>
    <p:sldId id="297" r:id="rId5"/>
    <p:sldId id="287" r:id="rId6"/>
    <p:sldId id="283" r:id="rId7"/>
    <p:sldId id="289" r:id="rId8"/>
    <p:sldId id="327" r:id="rId9"/>
    <p:sldId id="306" r:id="rId10"/>
    <p:sldId id="326" r:id="rId11"/>
    <p:sldId id="264" r:id="rId12"/>
    <p:sldId id="279" r:id="rId1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FA00"/>
    <a:srgbClr val="4EB13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p:restoredTop sz="88801" autoAdjust="0"/>
  </p:normalViewPr>
  <p:slideViewPr>
    <p:cSldViewPr snapToGrid="0">
      <p:cViewPr varScale="1">
        <p:scale>
          <a:sx n="101" d="100"/>
          <a:sy n="101" d="100"/>
        </p:scale>
        <p:origin x="1854" y="114"/>
      </p:cViewPr>
      <p:guideLst>
        <p:guide orient="horz" pos="2160"/>
        <p:guide pos="2880"/>
      </p:guideLst>
    </p:cSldViewPr>
  </p:slideViewPr>
  <p:outlineViewPr>
    <p:cViewPr>
      <p:scale>
        <a:sx n="33" d="100"/>
        <a:sy n="33" d="100"/>
      </p:scale>
      <p:origin x="0" y="-608"/>
    </p:cViewPr>
  </p:outlin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ビン テツホウ" userId="d9d2f9d2e2d4a99a" providerId="LiveId" clId="{2B07D19A-E0EB-4D66-A5F6-2138D558329D}"/>
    <pc:docChg chg="custSel delSld modSld">
      <pc:chgData name="ビン テツホウ" userId="d9d2f9d2e2d4a99a" providerId="LiveId" clId="{2B07D19A-E0EB-4D66-A5F6-2138D558329D}" dt="2020-11-08T05:32:49.485" v="35" actId="20577"/>
      <pc:docMkLst>
        <pc:docMk/>
      </pc:docMkLst>
      <pc:sldChg chg="modSp del mod">
        <pc:chgData name="ビン テツホウ" userId="d9d2f9d2e2d4a99a" providerId="LiveId" clId="{2B07D19A-E0EB-4D66-A5F6-2138D558329D}" dt="2020-11-08T05:25:40.839" v="27" actId="47"/>
        <pc:sldMkLst>
          <pc:docMk/>
          <pc:sldMk cId="0" sldId="257"/>
        </pc:sldMkLst>
        <pc:spChg chg="mod">
          <ac:chgData name="ビン テツホウ" userId="d9d2f9d2e2d4a99a" providerId="LiveId" clId="{2B07D19A-E0EB-4D66-A5F6-2138D558329D}" dt="2020-11-08T05:22:19.146" v="19" actId="20577"/>
          <ac:spMkLst>
            <pc:docMk/>
            <pc:sldMk cId="0" sldId="257"/>
            <ac:spMk id="5" creationId="{00000000-0000-0000-0000-000000000000}"/>
          </ac:spMkLst>
        </pc:spChg>
      </pc:sldChg>
      <pc:sldChg chg="modSp del mod">
        <pc:chgData name="ビン テツホウ" userId="d9d2f9d2e2d4a99a" providerId="LiveId" clId="{2B07D19A-E0EB-4D66-A5F6-2138D558329D}" dt="2020-11-08T05:23:51.991" v="24" actId="2696"/>
        <pc:sldMkLst>
          <pc:docMk/>
          <pc:sldMk cId="0" sldId="260"/>
        </pc:sldMkLst>
        <pc:spChg chg="mod">
          <ac:chgData name="ビン テツホウ" userId="d9d2f9d2e2d4a99a" providerId="LiveId" clId="{2B07D19A-E0EB-4D66-A5F6-2138D558329D}" dt="2020-11-08T05:22:58.849" v="23" actId="1076"/>
          <ac:spMkLst>
            <pc:docMk/>
            <pc:sldMk cId="0" sldId="260"/>
            <ac:spMk id="12" creationId="{00000000-0000-0000-0000-000000000000}"/>
          </ac:spMkLst>
        </pc:spChg>
      </pc:sldChg>
      <pc:sldChg chg="del">
        <pc:chgData name="ビン テツホウ" userId="d9d2f9d2e2d4a99a" providerId="LiveId" clId="{2B07D19A-E0EB-4D66-A5F6-2138D558329D}" dt="2020-11-08T05:25:34.433" v="26" actId="47"/>
        <pc:sldMkLst>
          <pc:docMk/>
          <pc:sldMk cId="0" sldId="263"/>
        </pc:sldMkLst>
      </pc:sldChg>
      <pc:sldChg chg="delSp modSp del mod">
        <pc:chgData name="ビン テツホウ" userId="d9d2f9d2e2d4a99a" providerId="LiveId" clId="{2B07D19A-E0EB-4D66-A5F6-2138D558329D}" dt="2020-11-08T05:26:32.023" v="29" actId="47"/>
        <pc:sldMkLst>
          <pc:docMk/>
          <pc:sldMk cId="1888103499" sldId="278"/>
        </pc:sldMkLst>
        <pc:grpChg chg="del">
          <ac:chgData name="ビン テツホウ" userId="d9d2f9d2e2d4a99a" providerId="LiveId" clId="{2B07D19A-E0EB-4D66-A5F6-2138D558329D}" dt="2020-11-08T05:26:26.285" v="28" actId="478"/>
          <ac:grpSpMkLst>
            <pc:docMk/>
            <pc:sldMk cId="1888103499" sldId="278"/>
            <ac:grpSpMk id="75" creationId="{052B7ED4-EC9B-6D42-B043-84C30EDD018B}"/>
          </ac:grpSpMkLst>
        </pc:grpChg>
        <pc:cxnChg chg="mod">
          <ac:chgData name="ビン テツホウ" userId="d9d2f9d2e2d4a99a" providerId="LiveId" clId="{2B07D19A-E0EB-4D66-A5F6-2138D558329D}" dt="2020-11-08T05:26:26.285" v="28" actId="478"/>
          <ac:cxnSpMkLst>
            <pc:docMk/>
            <pc:sldMk cId="1888103499" sldId="278"/>
            <ac:cxnSpMk id="78" creationId="{C795527B-F913-DA48-892C-17F226F3BAB3}"/>
          </ac:cxnSpMkLst>
        </pc:cxnChg>
      </pc:sldChg>
      <pc:sldChg chg="modSp mod">
        <pc:chgData name="ビン テツホウ" userId="d9d2f9d2e2d4a99a" providerId="LiveId" clId="{2B07D19A-E0EB-4D66-A5F6-2138D558329D}" dt="2020-11-08T05:32:49.485" v="35" actId="20577"/>
        <pc:sldMkLst>
          <pc:docMk/>
          <pc:sldMk cId="308405807" sldId="287"/>
        </pc:sldMkLst>
        <pc:spChg chg="mod">
          <ac:chgData name="ビン テツホウ" userId="d9d2f9d2e2d4a99a" providerId="LiveId" clId="{2B07D19A-E0EB-4D66-A5F6-2138D558329D}" dt="2020-11-08T05:32:49.485" v="35" actId="20577"/>
          <ac:spMkLst>
            <pc:docMk/>
            <pc:sldMk cId="308405807" sldId="287"/>
            <ac:spMk id="8" creationId="{00000000-0000-0000-0000-000000000000}"/>
          </ac:spMkLst>
        </pc:spChg>
      </pc:sldChg>
      <pc:sldChg chg="del">
        <pc:chgData name="ビン テツホウ" userId="d9d2f9d2e2d4a99a" providerId="LiveId" clId="{2B07D19A-E0EB-4D66-A5F6-2138D558329D}" dt="2020-11-08T05:25:31.761" v="25" actId="47"/>
        <pc:sldMkLst>
          <pc:docMk/>
          <pc:sldMk cId="4158960926"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页眉占位符 1"/>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pitchFamily="34"/>
              <a:ea typeface="MS PGothic" pitchFamily="34"/>
              <a:cs typeface="HGP明朝E"/>
            </a:endParaRPr>
          </a:p>
        </p:txBody>
      </p:sp>
      <p:sp>
        <p:nvSpPr>
          <p:cNvPr id="3" name="日期占位符 2"/>
          <p:cNvSpPr txBox="1">
            <a:spLocks noGrp="1"/>
          </p:cNvSpPr>
          <p:nvPr>
            <p:ph type="dt" sz="quarter" idx="1"/>
          </p:nvPr>
        </p:nvSpPr>
        <p:spPr>
          <a:xfrm>
            <a:off x="3849688" y="0"/>
            <a:ext cx="2946397" cy="496884"/>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225A6-A391-43CC-A7F4-77E0E09CE11A}" type="datetime1">
              <a:rPr lang="en-US" sz="1200" b="0" i="0" u="none" strike="noStrike" kern="1200" cap="none" spc="0" baseline="0">
                <a:solidFill>
                  <a:srgbClr val="000000"/>
                </a:solidFill>
                <a:uFillTx/>
                <a:latin typeface="Calibri" pitchFamily="34"/>
                <a:ea typeface="MS PGothic" pitchFamily="34"/>
                <a:cs typeface="HGP明朝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11/8/2020</a:t>
            </a:fld>
            <a:endParaRPr lang="en-US" sz="1200" b="0" i="0" u="none" strike="noStrike" kern="1200" cap="none" spc="0" baseline="0">
              <a:solidFill>
                <a:srgbClr val="000000"/>
              </a:solidFill>
              <a:uFillTx/>
              <a:latin typeface="Calibri" pitchFamily="34"/>
              <a:ea typeface="MS PGothic" pitchFamily="34"/>
              <a:cs typeface="HGP明朝E"/>
            </a:endParaRPr>
          </a:p>
        </p:txBody>
      </p:sp>
      <p:sp>
        <p:nvSpPr>
          <p:cNvPr id="4" name="页脚占位符 3"/>
          <p:cNvSpPr txBox="1">
            <a:spLocks noGrp="1"/>
          </p:cNvSpPr>
          <p:nvPr>
            <p:ph type="ftr" sz="quarter" idx="2"/>
          </p:nvPr>
        </p:nvSpPr>
        <p:spPr>
          <a:xfrm>
            <a:off x="0" y="9428158"/>
            <a:ext cx="2946397" cy="496884"/>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pitchFamily="34"/>
              <a:ea typeface="MS PGothic" pitchFamily="34"/>
              <a:cs typeface="HGP明朝E"/>
            </a:endParaRPr>
          </a:p>
        </p:txBody>
      </p:sp>
      <p:sp>
        <p:nvSpPr>
          <p:cNvPr id="5" name="灯片编号占位符 4"/>
          <p:cNvSpPr txBox="1">
            <a:spLocks noGrp="1"/>
          </p:cNvSpPr>
          <p:nvPr>
            <p:ph type="sldNum" sz="quarter" idx="3"/>
          </p:nvPr>
        </p:nvSpPr>
        <p:spPr>
          <a:xfrm>
            <a:off x="3849688" y="9428158"/>
            <a:ext cx="2946397" cy="496884"/>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668084-FA3F-4936-9CAD-3E154C97B696}" type="slidenum">
              <a:t>‹#›</a:t>
            </a:fld>
            <a:endParaRPr lang="en-US" sz="1200" b="0" i="0" u="none" strike="noStrike" kern="1200" cap="none" spc="0" baseline="0">
              <a:solidFill>
                <a:srgbClr val="000000"/>
              </a:solidFill>
              <a:uFillTx/>
              <a:latin typeface="Calibri" pitchFamily="34"/>
              <a:ea typeface="MS PGothic" pitchFamily="34"/>
              <a:cs typeface="HGP明朝E"/>
            </a:endParaRPr>
          </a:p>
        </p:txBody>
      </p:sp>
    </p:spTree>
    <p:extLst>
      <p:ext uri="{BB962C8B-B14F-4D97-AF65-F5344CB8AC3E}">
        <p14:creationId xmlns:p14="http://schemas.microsoft.com/office/powerpoint/2010/main" val="20880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页眉占位符 1"/>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cs typeface="HGP明朝E"/>
              </a:defRPr>
            </a:lvl1pPr>
          </a:lstStyle>
          <a:p>
            <a:pPr lvl="0"/>
            <a:endParaRPr lang="en-US"/>
          </a:p>
        </p:txBody>
      </p:sp>
      <p:sp>
        <p:nvSpPr>
          <p:cNvPr id="3" name="日期占位符 2"/>
          <p:cNvSpPr txBox="1">
            <a:spLocks noGrp="1"/>
          </p:cNvSpPr>
          <p:nvPr>
            <p:ph type="dt" idx="1"/>
          </p:nvPr>
        </p:nvSpPr>
        <p:spPr>
          <a:xfrm>
            <a:off x="3849688" y="0"/>
            <a:ext cx="2946397" cy="496884"/>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cs typeface="HGP明朝E"/>
              </a:defRPr>
            </a:lvl1pPr>
          </a:lstStyle>
          <a:p>
            <a:pPr lvl="0"/>
            <a:fld id="{AC5D9BCF-227F-428F-B51D-7B1B58C3FC9B}" type="datetime1">
              <a:rPr lang="en-US"/>
              <a:pPr lvl="0"/>
              <a:t>11/8/2020</a:t>
            </a:fld>
            <a:endParaRPr lang="en-US"/>
          </a:p>
        </p:txBody>
      </p:sp>
      <p:sp>
        <p:nvSpPr>
          <p:cNvPr id="4" name="幻灯片图像占位符 3"/>
          <p:cNvSpPr>
            <a:spLocks noGrp="1" noRot="1" noChangeAspect="1"/>
          </p:cNvSpPr>
          <p:nvPr>
            <p:ph type="sldImg" idx="2"/>
          </p:nvPr>
        </p:nvSpPr>
        <p:spPr>
          <a:xfrm>
            <a:off x="917572" y="744541"/>
            <a:ext cx="4962521" cy="3722686"/>
          </a:xfrm>
          <a:prstGeom prst="rect">
            <a:avLst/>
          </a:prstGeom>
          <a:noFill/>
          <a:ln w="12701">
            <a:solidFill>
              <a:srgbClr val="000000"/>
            </a:solidFill>
            <a:prstDash val="solid"/>
          </a:ln>
        </p:spPr>
      </p:sp>
      <p:sp>
        <p:nvSpPr>
          <p:cNvPr id="5" name="备注占位符 4"/>
          <p:cNvSpPr txBox="1">
            <a:spLocks noGrp="1"/>
          </p:cNvSpPr>
          <p:nvPr>
            <p:ph type="body" sz="quarter" idx="3"/>
          </p:nvPr>
        </p:nvSpPr>
        <p:spPr>
          <a:xfrm>
            <a:off x="679454" y="4714875"/>
            <a:ext cx="5438778" cy="4467228"/>
          </a:xfrm>
          <a:prstGeom prst="rect">
            <a:avLst/>
          </a:prstGeom>
          <a:noFill/>
          <a:ln>
            <a:noFill/>
          </a:ln>
        </p:spPr>
        <p:txBody>
          <a:bodyPr vert="horz" wrap="square" lIns="91440" tIns="45720" rIns="91440" bIns="45720" anchor="t" anchorCtr="0" compatLnSpc="1">
            <a:no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6" name="页脚占位符 5"/>
          <p:cNvSpPr txBox="1">
            <a:spLocks noGrp="1"/>
          </p:cNvSpPr>
          <p:nvPr>
            <p:ph type="ftr" sz="quarter" idx="4"/>
          </p:nvPr>
        </p:nvSpPr>
        <p:spPr>
          <a:xfrm>
            <a:off x="0" y="9428158"/>
            <a:ext cx="2946397" cy="49688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cs typeface="HGP明朝E"/>
              </a:defRPr>
            </a:lvl1pPr>
          </a:lstStyle>
          <a:p>
            <a:pPr lvl="0"/>
            <a:endParaRPr lang="en-US"/>
          </a:p>
        </p:txBody>
      </p:sp>
      <p:sp>
        <p:nvSpPr>
          <p:cNvPr id="7" name="灯片编号占位符 6"/>
          <p:cNvSpPr txBox="1">
            <a:spLocks noGrp="1"/>
          </p:cNvSpPr>
          <p:nvPr>
            <p:ph type="sldNum" sz="quarter" idx="5"/>
          </p:nvPr>
        </p:nvSpPr>
        <p:spPr>
          <a:xfrm>
            <a:off x="3849688" y="9428158"/>
            <a:ext cx="2946397" cy="496884"/>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cs typeface="HGP明朝E"/>
              </a:defRPr>
            </a:lvl1pPr>
          </a:lstStyle>
          <a:p>
            <a:pPr lvl="0"/>
            <a:fld id="{DF959ABB-939C-4CAD-A344-CADF0F30A683}" type="slidenum">
              <a:t>‹#›</a:t>
            </a:fld>
            <a:endParaRPr lang="en-US"/>
          </a:p>
        </p:txBody>
      </p:sp>
    </p:spTree>
    <p:extLst>
      <p:ext uri="{BB962C8B-B14F-4D97-AF65-F5344CB8AC3E}">
        <p14:creationId xmlns:p14="http://schemas.microsoft.com/office/powerpoint/2010/main" val="308723886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zh-CN" sz="1200" b="0" i="0" u="none" strike="noStrike" kern="1200" cap="none" spc="0" baseline="0">
        <a:solidFill>
          <a:srgbClr val="000000"/>
        </a:solidFill>
        <a:uFillTx/>
        <a:latin typeface="Calibri"/>
        <a:ea typeface="MS PGothic" pitchFamily="34"/>
      </a:defRPr>
    </a:lvl1pPr>
    <a:lvl2pPr marL="457200" marR="0" lvl="1" indent="0" algn="l" defTabSz="914400" rtl="0" fontAlgn="auto" hangingPunct="0">
      <a:lnSpc>
        <a:spcPct val="100000"/>
      </a:lnSpc>
      <a:spcBef>
        <a:spcPts val="400"/>
      </a:spcBef>
      <a:spcAft>
        <a:spcPts val="0"/>
      </a:spcAft>
      <a:buNone/>
      <a:tabLst/>
      <a:defRPr lang="zh-CN" sz="1200" b="0" i="0" u="none" strike="noStrike" kern="1200" cap="none" spc="0" baseline="0">
        <a:solidFill>
          <a:srgbClr val="000000"/>
        </a:solidFill>
        <a:uFillTx/>
        <a:latin typeface="Calibri"/>
        <a:ea typeface="MS PGothic" pitchFamily="34"/>
      </a:defRPr>
    </a:lvl2pPr>
    <a:lvl3pPr marL="914400" marR="0" lvl="2" indent="0" algn="l" defTabSz="914400" rtl="0" fontAlgn="auto" hangingPunct="0">
      <a:lnSpc>
        <a:spcPct val="100000"/>
      </a:lnSpc>
      <a:spcBef>
        <a:spcPts val="400"/>
      </a:spcBef>
      <a:spcAft>
        <a:spcPts val="0"/>
      </a:spcAft>
      <a:buNone/>
      <a:tabLst/>
      <a:defRPr lang="zh-CN" sz="1200" b="0" i="0" u="none" strike="noStrike" kern="1200" cap="none" spc="0" baseline="0">
        <a:solidFill>
          <a:srgbClr val="000000"/>
        </a:solidFill>
        <a:uFillTx/>
        <a:latin typeface="Calibri"/>
        <a:ea typeface="MS PGothic" pitchFamily="34"/>
      </a:defRPr>
    </a:lvl3pPr>
    <a:lvl4pPr marL="1371600" marR="0" lvl="3" indent="0" algn="l" defTabSz="914400" rtl="0" fontAlgn="auto" hangingPunct="0">
      <a:lnSpc>
        <a:spcPct val="100000"/>
      </a:lnSpc>
      <a:spcBef>
        <a:spcPts val="400"/>
      </a:spcBef>
      <a:spcAft>
        <a:spcPts val="0"/>
      </a:spcAft>
      <a:buNone/>
      <a:tabLst/>
      <a:defRPr lang="zh-CN" sz="1200" b="0" i="0" u="none" strike="noStrike" kern="1200" cap="none" spc="0" baseline="0">
        <a:solidFill>
          <a:srgbClr val="000000"/>
        </a:solidFill>
        <a:uFillTx/>
        <a:latin typeface="Calibri"/>
        <a:ea typeface="MS PGothic" pitchFamily="34"/>
      </a:defRPr>
    </a:lvl4pPr>
    <a:lvl5pPr marL="1828800" marR="0" lvl="4" indent="0" algn="l" defTabSz="914400" rtl="0" fontAlgn="auto" hangingPunct="0">
      <a:lnSpc>
        <a:spcPct val="100000"/>
      </a:lnSpc>
      <a:spcBef>
        <a:spcPts val="400"/>
      </a:spcBef>
      <a:spcAft>
        <a:spcPts val="0"/>
      </a:spcAft>
      <a:buNone/>
      <a:tabLst/>
      <a:defRPr lang="zh-CN" sz="1200" b="0" i="0" u="none" strike="noStrike" kern="1200" cap="none" spc="0" baseline="0">
        <a:solidFill>
          <a:srgbClr val="000000"/>
        </a:solidFill>
        <a:uFillTx/>
        <a:latin typeface="Calibri"/>
        <a:ea typeface="MS PGothic" pitchFamily="34"/>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a:ln w="12701">
            <a:solidFill>
              <a:srgbClr val="000000"/>
            </a:solidFill>
            <a:prstDash val="solid"/>
            <a:miter/>
          </a:ln>
        </p:spPr>
      </p:sp>
      <p:sp>
        <p:nvSpPr>
          <p:cNvPr id="3" name="备注占位符 2"/>
          <p:cNvSpPr txBox="1">
            <a:spLocks noGrp="1"/>
          </p:cNvSpPr>
          <p:nvPr>
            <p:ph type="body" sz="quarter" idx="1"/>
          </p:nvPr>
        </p:nvSpPr>
        <p:spPr/>
        <p:txBody>
          <a:bodyPr/>
          <a:lstStyle/>
          <a:p>
            <a:endParaRPr lang="ja-JP" altLang="en-US"/>
          </a:p>
        </p:txBody>
      </p:sp>
      <p:sp>
        <p:nvSpPr>
          <p:cNvPr id="4" name="灯片编号占位符 3"/>
          <p:cNvSpPr txBox="1"/>
          <p:nvPr/>
        </p:nvSpPr>
        <p:spPr>
          <a:xfrm>
            <a:off x="3849688" y="9428158"/>
            <a:ext cx="2946397" cy="496884"/>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BC03E0-8FFE-49DD-A799-A457B5574F91}" type="slidenum">
              <a:t>1</a:t>
            </a:fld>
            <a:endParaRPr lang="en-US" sz="1200" b="0" i="0" u="none" strike="noStrike" kern="1200" cap="none" spc="0" baseline="0">
              <a:solidFill>
                <a:srgbClr val="000000"/>
              </a:solidFill>
              <a:uFillTx/>
              <a:latin typeface="Calibri" pitchFamily="34"/>
              <a:ea typeface="MS PGothic" pitchFamily="34"/>
              <a:cs typeface="HGP明朝E"/>
            </a:endParaRPr>
          </a:p>
        </p:txBody>
      </p:sp>
    </p:spTree>
    <p:extLst>
      <p:ext uri="{BB962C8B-B14F-4D97-AF65-F5344CB8AC3E}">
        <p14:creationId xmlns:p14="http://schemas.microsoft.com/office/powerpoint/2010/main" val="335128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lvl="0"/>
            <a:fld id="{DF959ABB-939C-4CAD-A344-CADF0F30A683}" type="slidenum">
              <a:rPr lang="uk-UA" smtClean="0"/>
              <a:t>4</a:t>
            </a:fld>
            <a:endParaRPr lang="uk-UA"/>
          </a:p>
        </p:txBody>
      </p:sp>
    </p:spTree>
    <p:extLst>
      <p:ext uri="{BB962C8B-B14F-4D97-AF65-F5344CB8AC3E}">
        <p14:creationId xmlns:p14="http://schemas.microsoft.com/office/powerpoint/2010/main" val="137413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kumimoji="1" lang="ja-JP" altLang="en-US" dirty="0"/>
              <a:t>ここは弊社のマレーシア北部ペナンにあるマザー工場です。</a:t>
            </a:r>
            <a:endParaRPr kumimoji="1" lang="en-US" altLang="ja-JP" dirty="0"/>
          </a:p>
          <a:p>
            <a:pPr marL="0" marR="0" indent="0" algn="l" defTabSz="914400" rtl="0" eaLnBrk="1" fontAlgn="auto" latinLnBrk="0" hangingPunct="0">
              <a:lnSpc>
                <a:spcPct val="100000"/>
              </a:lnSpc>
              <a:spcBef>
                <a:spcPts val="400"/>
              </a:spcBef>
              <a:spcAft>
                <a:spcPts val="0"/>
              </a:spcAft>
              <a:buClrTx/>
              <a:buSzTx/>
              <a:buFontTx/>
              <a:buNone/>
              <a:tabLst/>
              <a:defRPr/>
            </a:pPr>
            <a:r>
              <a:rPr kumimoji="1" lang="en-US" altLang="ja-JP" dirty="0" err="1"/>
              <a:t>Mjmaterial</a:t>
            </a:r>
            <a:r>
              <a:rPr kumimoji="1" lang="en-US" altLang="ja-JP" baseline="0" dirty="0"/>
              <a:t> </a:t>
            </a:r>
            <a:r>
              <a:rPr kumimoji="1" lang="ja-JP" altLang="en-US" baseline="0" dirty="0"/>
              <a:t>　ここが新しい工場です。　</a:t>
            </a:r>
            <a:r>
              <a:rPr kumimoji="1" lang="ja-JP" altLang="en-US" dirty="0"/>
              <a:t>マレーシアには二つの工場がありますが総投資額は</a:t>
            </a:r>
            <a:r>
              <a:rPr kumimoji="1" lang="en-US" altLang="ja-JP" dirty="0"/>
              <a:t>600</a:t>
            </a:r>
            <a:r>
              <a:rPr kumimoji="1" lang="ja-JP" altLang="en-US" dirty="0"/>
              <a:t>万</a:t>
            </a:r>
            <a:r>
              <a:rPr kumimoji="1" lang="en-US" altLang="ja-JP" dirty="0"/>
              <a:t>USD,</a:t>
            </a:r>
            <a:r>
              <a:rPr kumimoji="1" lang="ja-JP" altLang="en-US" dirty="0"/>
              <a:t>従業員約</a:t>
            </a:r>
            <a:r>
              <a:rPr kumimoji="1" lang="en-US" altLang="ja-JP" dirty="0"/>
              <a:t>200</a:t>
            </a:r>
            <a:r>
              <a:rPr kumimoji="1" lang="ja-JP" altLang="en-US" dirty="0"/>
              <a:t>名、選別工場とコンパウンド工場を合計で</a:t>
            </a:r>
            <a:r>
              <a:rPr kumimoji="1" lang="en-US" altLang="ja-JP" dirty="0"/>
              <a:t>2</a:t>
            </a:r>
            <a:r>
              <a:rPr kumimoji="1" lang="ja-JP" altLang="en-US" dirty="0"/>
              <a:t>工場を持っています。</a:t>
            </a:r>
            <a:endParaRPr kumimoji="1" lang="en-US" altLang="ja-JP" dirty="0"/>
          </a:p>
          <a:p>
            <a:pPr marL="0" marR="0" indent="0" algn="l" defTabSz="914400" rtl="0" eaLnBrk="1" fontAlgn="auto" latinLnBrk="0" hangingPunct="0">
              <a:lnSpc>
                <a:spcPct val="100000"/>
              </a:lnSpc>
              <a:spcBef>
                <a:spcPts val="400"/>
              </a:spcBef>
              <a:spcAft>
                <a:spcPts val="0"/>
              </a:spcAft>
              <a:buClrTx/>
              <a:buSzTx/>
              <a:buFontTx/>
              <a:buNone/>
              <a:tabLst/>
              <a:defRPr/>
            </a:pPr>
            <a:r>
              <a:rPr kumimoji="1" lang="ja-JP" altLang="en-US" dirty="0"/>
              <a:t>開発機能が持って、機能を強化した高付加価値のあるリサイクル原料の生産を目指します。</a:t>
            </a:r>
            <a:endParaRPr kumimoji="1" lang="en-US" altLang="ja-JP" dirty="0"/>
          </a:p>
          <a:p>
            <a:pPr marL="0" marR="0" indent="0" algn="l" defTabSz="914400" rtl="0" eaLnBrk="1" fontAlgn="auto" latinLnBrk="0" hangingPunct="0">
              <a:lnSpc>
                <a:spcPct val="100000"/>
              </a:lnSpc>
              <a:spcBef>
                <a:spcPts val="400"/>
              </a:spcBef>
              <a:spcAft>
                <a:spcPts val="0"/>
              </a:spcAft>
              <a:buClrTx/>
              <a:buSzTx/>
              <a:buFontTx/>
              <a:buNone/>
              <a:tabLst/>
              <a:defRPr/>
            </a:pPr>
            <a:r>
              <a:rPr kumimoji="1" lang="ja-JP" altLang="en-US" dirty="0"/>
              <a:t>いろんな検査機器もそろっております。　</a:t>
            </a:r>
            <a:r>
              <a:rPr kumimoji="1" lang="en-US" altLang="ja-JP" dirty="0"/>
              <a:t>ISO</a:t>
            </a:r>
            <a:r>
              <a:rPr kumimoji="1" lang="ja-JP" altLang="en-US" dirty="0"/>
              <a:t>や</a:t>
            </a:r>
            <a:r>
              <a:rPr kumimoji="1" lang="en-US" altLang="ja-JP" dirty="0"/>
              <a:t>UL</a:t>
            </a:r>
            <a:r>
              <a:rPr kumimoji="1" lang="ja-JP" altLang="en-US" dirty="0"/>
              <a:t>の認定も受けております。</a:t>
            </a:r>
            <a:endParaRPr kumimoji="1" lang="en-US" altLang="ja-JP" dirty="0"/>
          </a:p>
          <a:p>
            <a:r>
              <a:rPr kumimoji="1" lang="ja-JP" altLang="en-US" dirty="0"/>
              <a:t>グループ内、及びアジア全体的にも割とオートメーションが進んだ先進的な工場だと思っております。ここまでの工場は日本でもあまりありません。</a:t>
            </a:r>
            <a:endParaRPr kumimoji="1" lang="en-US" altLang="ja-JP" dirty="0"/>
          </a:p>
          <a:p>
            <a:r>
              <a:rPr kumimoji="1" lang="ja-JP" altLang="en-US" dirty="0"/>
              <a:t>最先端を目指しております。</a:t>
            </a:r>
            <a:endParaRPr kumimoji="1" lang="en-US" altLang="ja-JP" dirty="0"/>
          </a:p>
          <a:p>
            <a:r>
              <a:rPr kumimoji="1" lang="ja-JP" altLang="en-US" dirty="0"/>
              <a:t>まずはマレーシアに設立したきっかけは</a:t>
            </a:r>
            <a:endParaRPr kumimoji="1" lang="en-US" altLang="ja-JP" dirty="0"/>
          </a:p>
          <a:p>
            <a:r>
              <a:rPr kumimoji="1" lang="ja-JP" altLang="en-US" dirty="0"/>
              <a:t>１、日系が多く東南アジア諸国に進出しており、我々もお客様に近いところについていこう　</a:t>
            </a:r>
            <a:endParaRPr kumimoji="1" lang="en-US" altLang="ja-JP" dirty="0"/>
          </a:p>
          <a:p>
            <a:r>
              <a:rPr kumimoji="1" lang="ja-JP" altLang="en-US" dirty="0"/>
              <a:t>２、マレーシアは一番多く</a:t>
            </a:r>
            <a:r>
              <a:rPr kumimoji="1" lang="en-US" altLang="ja-JP" dirty="0"/>
              <a:t>FTA</a:t>
            </a:r>
            <a:r>
              <a:rPr kumimoji="1" lang="ja-JP" altLang="en-US" dirty="0"/>
              <a:t>自由貿易協定を結ばれている国です。マレーシアからメインの製造国に送っても免税に送れる利点</a:t>
            </a:r>
            <a:endParaRPr kumimoji="1" lang="en-US" altLang="ja-JP" dirty="0"/>
          </a:p>
          <a:p>
            <a:r>
              <a:rPr kumimoji="1" lang="ja-JP" altLang="en-US" dirty="0"/>
              <a:t>３、廃プラでも保税加工出来る</a:t>
            </a:r>
            <a:endParaRPr kumimoji="1" lang="en-US" altLang="ja-JP" dirty="0"/>
          </a:p>
          <a:p>
            <a:r>
              <a:rPr kumimoji="1" lang="ja-JP" altLang="en-US" dirty="0"/>
              <a:t>４、安定供給です。</a:t>
            </a:r>
            <a:endParaRPr kumimoji="1" lang="en-US" altLang="ja-JP" dirty="0"/>
          </a:p>
          <a:p>
            <a:r>
              <a:rPr kumimoji="1" lang="ja-JP" altLang="en-US" dirty="0"/>
              <a:t>　　　いわば、チャイナーリスクの回避。世界の多くほぼ廃プラを中国に輸入しています。しかしながら、中国も近年</a:t>
            </a:r>
            <a:r>
              <a:rPr kumimoji="1" lang="en-US" altLang="ja-JP" dirty="0"/>
              <a:t>PM2.5</a:t>
            </a:r>
            <a:r>
              <a:rPr kumimoji="1" lang="ja-JP" altLang="en-US" dirty="0"/>
              <a:t>などの影響で環境問題でメディアで取り上げられて、廃材の輸入制限はますます厳しくなり、且つ輸入できたり、で</a:t>
            </a:r>
            <a:r>
              <a:rPr kumimoji="1" lang="ja-JP" altLang="en-US" dirty="0" err="1"/>
              <a:t>きなっ</a:t>
            </a:r>
            <a:r>
              <a:rPr kumimoji="1" lang="ja-JP" altLang="en-US" dirty="0"/>
              <a:t>かたりという税関の政策不透明な点があります。そうなるとお客様に安定供給が出来なくなる。</a:t>
            </a:r>
            <a:endParaRPr kumimoji="1" lang="en-US" altLang="ja-JP" dirty="0"/>
          </a:p>
          <a:p>
            <a:endParaRPr kumimoji="1" lang="zh-CN" altLang="en-US" dirty="0"/>
          </a:p>
        </p:txBody>
      </p:sp>
      <p:sp>
        <p:nvSpPr>
          <p:cNvPr id="4" name="幻灯片编号占位符 3"/>
          <p:cNvSpPr>
            <a:spLocks noGrp="1"/>
          </p:cNvSpPr>
          <p:nvPr>
            <p:ph type="sldNum" sz="quarter" idx="10"/>
          </p:nvPr>
        </p:nvSpPr>
        <p:spPr/>
        <p:txBody>
          <a:bodyPr/>
          <a:lstStyle/>
          <a:p>
            <a:pPr lvl="0"/>
            <a:fld id="{DF959ABB-939C-4CAD-A344-CADF0F30A683}" type="slidenum">
              <a:rPr lang="en-US" smtClean="0"/>
              <a:t>5</a:t>
            </a:fld>
            <a:endParaRPr lang="en-US"/>
          </a:p>
        </p:txBody>
      </p:sp>
    </p:spTree>
    <p:extLst>
      <p:ext uri="{BB962C8B-B14F-4D97-AF65-F5344CB8AC3E}">
        <p14:creationId xmlns:p14="http://schemas.microsoft.com/office/powerpoint/2010/main" val="221352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マレーシア工場のフローです。基本は海外から廃材をマレーシアに保税で輸入し、弊社で選別・洗浄・異物除去し、</a:t>
            </a:r>
            <a:endParaRPr kumimoji="1" lang="en-US" altLang="ja-JP" dirty="0"/>
          </a:p>
          <a:p>
            <a:r>
              <a:rPr kumimoji="1" lang="ja-JP" altLang="en-US" dirty="0"/>
              <a:t>１、高効率洗浄異物除去技術</a:t>
            </a:r>
            <a:endParaRPr kumimoji="1" lang="en-US" altLang="ja-JP" dirty="0"/>
          </a:p>
          <a:p>
            <a:r>
              <a:rPr kumimoji="1" lang="ja-JP" altLang="en-US" dirty="0"/>
              <a:t>２、処方設計開発技術</a:t>
            </a:r>
            <a:endParaRPr kumimoji="1" lang="en-US" altLang="ja-JP" dirty="0"/>
          </a:p>
          <a:p>
            <a:r>
              <a:rPr kumimoji="1" lang="ja-JP" altLang="en-US" dirty="0"/>
              <a:t>３、アロイコンパウンド技術</a:t>
            </a:r>
            <a:endParaRPr kumimoji="1" lang="en-US" altLang="ja-JP" dirty="0"/>
          </a:p>
          <a:p>
            <a:r>
              <a:rPr kumimoji="1" lang="ja-JP" altLang="en-US" dirty="0"/>
              <a:t>この三つ技術を使用し、作った環境材料をワールドワイドに供給する。</a:t>
            </a:r>
          </a:p>
        </p:txBody>
      </p:sp>
      <p:sp>
        <p:nvSpPr>
          <p:cNvPr id="4" name="スライド番号プレースホルダー 3"/>
          <p:cNvSpPr>
            <a:spLocks noGrp="1"/>
          </p:cNvSpPr>
          <p:nvPr>
            <p:ph type="sldNum" sz="quarter" idx="10"/>
          </p:nvPr>
        </p:nvSpPr>
        <p:spPr/>
        <p:txBody>
          <a:bodyPr/>
          <a:lstStyle/>
          <a:p>
            <a:pPr lvl="0"/>
            <a:fld id="{DF959ABB-939C-4CAD-A344-CADF0F30A683}" type="slidenum">
              <a:rPr lang="en-US" altLang="ja-JP" smtClean="0"/>
              <a:t>6</a:t>
            </a:fld>
            <a:endParaRPr lang="ja-JP" altLang="en-US"/>
          </a:p>
        </p:txBody>
      </p:sp>
    </p:spTree>
    <p:extLst>
      <p:ext uri="{BB962C8B-B14F-4D97-AF65-F5344CB8AC3E}">
        <p14:creationId xmlns:p14="http://schemas.microsoft.com/office/powerpoint/2010/main" val="255452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10</a:t>
            </a:fld>
            <a:endParaRPr lang="zh-CN" altLang="en-US"/>
          </a:p>
        </p:txBody>
      </p:sp>
    </p:spTree>
    <p:extLst>
      <p:ext uri="{BB962C8B-B14F-4D97-AF65-F5344CB8AC3E}">
        <p14:creationId xmlns:p14="http://schemas.microsoft.com/office/powerpoint/2010/main" val="40716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en-US" dirty="0"/>
              <a:t>社会貢献ですが、実際マレーシアでは工場の売上げの中から、地域貢献の目的で費用を計上しています。</a:t>
            </a:r>
            <a:endParaRPr kumimoji="1" lang="en-US" altLang="ja-JP" dirty="0"/>
          </a:p>
          <a:p>
            <a:r>
              <a:rPr kumimoji="1" lang="ja-JP" altLang="en-US" dirty="0"/>
              <a:t>又、毎年定期的に学校からの要望を受けて、子供たちに対して 普段の生活の中で自分たちの身の回りにあるプラスチック製品が、マテリアルリサイクルという科学の力でこういうものが新しく生まれ変わる。という教育の一環を担えれば</a:t>
            </a:r>
            <a:r>
              <a:rPr kumimoji="1" lang="ja-JP" altLang="en-US" dirty="0" err="1"/>
              <a:t>．．．</a:t>
            </a:r>
            <a:r>
              <a:rPr kumimoji="1" lang="ja-JP" altLang="en-US" dirty="0"/>
              <a:t>　と思っています。</a:t>
            </a:r>
            <a:endParaRPr kumimoji="1" lang="en-US" altLang="ja-JP" dirty="0"/>
          </a:p>
          <a:p>
            <a:r>
              <a:rPr kumimoji="1" lang="ja-JP" altLang="en-US" dirty="0"/>
              <a:t>勿論、エコキャップの推進協会にも参加し、指定回収業者として広くエコキャップの受け入れを日々行なっています。</a:t>
            </a:r>
            <a:endParaRPr kumimoji="1" lang="en-US" altLang="ja-JP"/>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lvl="0"/>
            <a:fld id="{DF959ABB-939C-4CAD-A344-CADF0F30A683}" type="slidenum">
              <a:rPr lang="en-US" altLang="ja-JP" smtClean="0"/>
              <a:t>12</a:t>
            </a:fld>
            <a:endParaRPr lang="ja-JP" altLang="en-US"/>
          </a:p>
        </p:txBody>
      </p:sp>
    </p:spTree>
    <p:extLst>
      <p:ext uri="{BB962C8B-B14F-4D97-AF65-F5344CB8AC3E}">
        <p14:creationId xmlns:p14="http://schemas.microsoft.com/office/powerpoint/2010/main" val="396963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rgbClr val="19FF20"/>
            </a:gs>
            <a:gs pos="100000">
              <a:srgbClr val="24FF2A"/>
            </a:gs>
          </a:gsLst>
          <a:path path="circle">
            <a:fillToRect l="90000" t="110000" r="10000" b="-10000"/>
          </a:path>
        </a:gradFill>
        <a:effectLst/>
      </p:bgPr>
    </p:bg>
    <p:spTree>
      <p:nvGrpSpPr>
        <p:cNvPr id="1" name=""/>
        <p:cNvGrpSpPr/>
        <p:nvPr/>
      </p:nvGrpSpPr>
      <p:grpSpPr>
        <a:xfrm>
          <a:off x="0" y="0"/>
          <a:ext cx="0" cy="0"/>
          <a:chOff x="0" y="0"/>
          <a:chExt cx="0" cy="0"/>
        </a:xfrm>
      </p:grpSpPr>
      <p:sp>
        <p:nvSpPr>
          <p:cNvPr id="2" name="Title 8"/>
          <p:cNvSpPr txBox="1">
            <a:spLocks noGrp="1"/>
          </p:cNvSpPr>
          <p:nvPr>
            <p:ph type="ctrTitle"/>
          </p:nvPr>
        </p:nvSpPr>
        <p:spPr>
          <a:xfrm>
            <a:off x="533396" y="1371600"/>
            <a:ext cx="7851651" cy="1828800"/>
          </a:xfrm>
        </p:spPr>
        <p:txBody>
          <a:bodyPr tIns="0" rIns="18288"/>
          <a:lstStyle>
            <a:lvl1pPr algn="r">
              <a:defRPr sz="5600" b="1">
                <a:solidFill>
                  <a:srgbClr val="F5B74F"/>
                </a:solidFill>
                <a:effectLst>
                  <a:outerShdw dist="25402" dir="5400000">
                    <a:srgbClr val="000000"/>
                  </a:outerShdw>
                </a:effectLst>
                <a:ea typeface="隶书"/>
              </a:defRPr>
            </a:lvl1pPr>
          </a:lstStyle>
          <a:p>
            <a:pPr lvl="0"/>
            <a:r>
              <a:rPr lang="zh-CN"/>
              <a:t>单击此处编辑母版标题样式</a:t>
            </a:r>
            <a:endParaRPr lang="en-US"/>
          </a:p>
        </p:txBody>
      </p:sp>
      <p:sp>
        <p:nvSpPr>
          <p:cNvPr id="3" name="Subtitle 16"/>
          <p:cNvSpPr txBox="1">
            <a:spLocks noGrp="1"/>
          </p:cNvSpPr>
          <p:nvPr>
            <p:ph type="subTitle" idx="1"/>
          </p:nvPr>
        </p:nvSpPr>
        <p:spPr>
          <a:xfrm>
            <a:off x="533396" y="3228536"/>
            <a:ext cx="7854696" cy="1752603"/>
          </a:xfrm>
        </p:spPr>
        <p:txBody>
          <a:bodyPr lIns="0" rIns="18288"/>
          <a:lstStyle>
            <a:lvl1pPr marL="0" marR="45720" indent="0" algn="r">
              <a:buNone/>
              <a:defRPr>
                <a:solidFill>
                  <a:srgbClr val="FFFFFF"/>
                </a:solidFill>
              </a:defRPr>
            </a:lvl1pPr>
          </a:lstStyle>
          <a:p>
            <a:pPr lvl="0"/>
            <a:r>
              <a:rPr lang="zh-CN"/>
              <a:t>单击此处编辑母版副标题样式</a:t>
            </a:r>
            <a:endParaRPr lang="en-US"/>
          </a:p>
        </p:txBody>
      </p:sp>
      <p:sp>
        <p:nvSpPr>
          <p:cNvPr id="4" name="Date Placeholder 29"/>
          <p:cNvSpPr txBox="1">
            <a:spLocks noGrp="1"/>
          </p:cNvSpPr>
          <p:nvPr>
            <p:ph type="dt" sz="half" idx="7"/>
          </p:nvPr>
        </p:nvSpPr>
        <p:spPr/>
        <p:txBody>
          <a:bodyPr/>
          <a:lstStyle>
            <a:lvl1pPr>
              <a:defRPr>
                <a:solidFill>
                  <a:srgbClr val="00A84C"/>
                </a:solidFill>
              </a:defRPr>
            </a:lvl1pPr>
          </a:lstStyle>
          <a:p>
            <a:pPr lvl="0"/>
            <a:fld id="{6E769447-B954-4626-8AFF-9480C12F5E9F}" type="datetime1">
              <a:rPr lang="en-US"/>
              <a:pPr lvl="0"/>
              <a:t>11/8/2020</a:t>
            </a:fld>
            <a:endParaRPr lang="en-US"/>
          </a:p>
        </p:txBody>
      </p:sp>
      <p:sp>
        <p:nvSpPr>
          <p:cNvPr id="5" name="Footer Placeholder 18"/>
          <p:cNvSpPr txBox="1">
            <a:spLocks noGrp="1"/>
          </p:cNvSpPr>
          <p:nvPr>
            <p:ph type="ftr" sz="quarter" idx="9"/>
          </p:nvPr>
        </p:nvSpPr>
        <p:spPr/>
        <p:txBody>
          <a:bodyPr/>
          <a:lstStyle>
            <a:lvl1pPr>
              <a:defRPr>
                <a:solidFill>
                  <a:srgbClr val="00A84C"/>
                </a:solidFill>
              </a:defRPr>
            </a:lvl1pPr>
          </a:lstStyle>
          <a:p>
            <a:pPr lvl="0"/>
            <a:r>
              <a:rPr lang="ja-JP"/>
              <a:t>明文産業株式会社</a:t>
            </a:r>
          </a:p>
        </p:txBody>
      </p:sp>
      <p:sp>
        <p:nvSpPr>
          <p:cNvPr id="6" name="Slide Number Placeholder 26"/>
          <p:cNvSpPr txBox="1">
            <a:spLocks noGrp="1"/>
          </p:cNvSpPr>
          <p:nvPr>
            <p:ph type="sldNum" sz="quarter" idx="8"/>
          </p:nvPr>
        </p:nvSpPr>
        <p:spPr/>
        <p:txBody>
          <a:bodyPr/>
          <a:lstStyle>
            <a:lvl1pPr>
              <a:defRPr>
                <a:solidFill>
                  <a:srgbClr val="00A84C"/>
                </a:solidFill>
              </a:defRPr>
            </a:lvl1pPr>
          </a:lstStyle>
          <a:p>
            <a:pPr lvl="0"/>
            <a:fld id="{2ECF9286-20AA-46FC-A624-615F4D8AF03C}" type="slidenum">
              <a:t>‹#›</a:t>
            </a:fld>
            <a:endParaRPr lang="en-US"/>
          </a:p>
        </p:txBody>
      </p:sp>
    </p:spTree>
    <p:extLst>
      <p:ext uri="{BB962C8B-B14F-4D97-AF65-F5344CB8AC3E}">
        <p14:creationId xmlns:p14="http://schemas.microsoft.com/office/powerpoint/2010/main" val="1098926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Date Placeholder 9"/>
          <p:cNvSpPr txBox="1">
            <a:spLocks noGrp="1"/>
          </p:cNvSpPr>
          <p:nvPr>
            <p:ph type="dt" sz="half" idx="7"/>
          </p:nvPr>
        </p:nvSpPr>
        <p:spPr/>
        <p:txBody>
          <a:bodyPr/>
          <a:lstStyle>
            <a:lvl1pPr>
              <a:defRPr/>
            </a:lvl1pPr>
          </a:lstStyle>
          <a:p>
            <a:pPr lvl="0"/>
            <a:fld id="{163F70C3-53C1-4A73-88AE-18623D89FD50}" type="datetime1">
              <a:rPr lang="en-US"/>
              <a:pPr lvl="0"/>
              <a:t>11/8/2020</a:t>
            </a:fld>
            <a:endParaRPr lang="en-US"/>
          </a:p>
        </p:txBody>
      </p:sp>
      <p:sp>
        <p:nvSpPr>
          <p:cNvPr id="5"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6" name="Slide Number Placeholder 17"/>
          <p:cNvSpPr txBox="1">
            <a:spLocks noGrp="1"/>
          </p:cNvSpPr>
          <p:nvPr>
            <p:ph type="sldNum" sz="quarter" idx="8"/>
          </p:nvPr>
        </p:nvSpPr>
        <p:spPr/>
        <p:txBody>
          <a:bodyPr/>
          <a:lstStyle>
            <a:lvl1pPr>
              <a:defRPr/>
            </a:lvl1pPr>
          </a:lstStyle>
          <a:p>
            <a:pPr lvl="0"/>
            <a:fld id="{F79A5DF0-785F-47C6-8E5D-A3688D2A5BF1}" type="slidenum">
              <a:t>‹#›</a:t>
            </a:fld>
            <a:endParaRPr lang="en-US"/>
          </a:p>
        </p:txBody>
      </p:sp>
    </p:spTree>
    <p:extLst>
      <p:ext uri="{BB962C8B-B14F-4D97-AF65-F5344CB8AC3E}">
        <p14:creationId xmlns:p14="http://schemas.microsoft.com/office/powerpoint/2010/main" val="35453662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914400"/>
            <a:ext cx="2057400" cy="5211759"/>
          </a:xfrm>
        </p:spPr>
        <p:txBody>
          <a:bodyPr vert="eaVert"/>
          <a:lstStyle>
            <a:lvl1pPr>
              <a:defRPr/>
            </a:lvl1pPr>
          </a:lstStyle>
          <a:p>
            <a:pPr lvl="0"/>
            <a:r>
              <a:rPr lang="zh-CN"/>
              <a:t>单击此处编辑母版标题样式</a:t>
            </a:r>
            <a:endParaRPr lang="en-US"/>
          </a:p>
        </p:txBody>
      </p:sp>
      <p:sp>
        <p:nvSpPr>
          <p:cNvPr id="3" name="Vertical Text Placeholder 2"/>
          <p:cNvSpPr txBox="1">
            <a:spLocks noGrp="1"/>
          </p:cNvSpPr>
          <p:nvPr>
            <p:ph type="body" orient="vert" idx="1"/>
          </p:nvPr>
        </p:nvSpPr>
        <p:spPr>
          <a:xfrm>
            <a:off x="457200" y="914400"/>
            <a:ext cx="6019796" cy="5211759"/>
          </a:xfrm>
        </p:spPr>
        <p:txBody>
          <a:bodyPr vert="eaVert"/>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Date Placeholder 9"/>
          <p:cNvSpPr txBox="1">
            <a:spLocks noGrp="1"/>
          </p:cNvSpPr>
          <p:nvPr>
            <p:ph type="dt" sz="half" idx="7"/>
          </p:nvPr>
        </p:nvSpPr>
        <p:spPr/>
        <p:txBody>
          <a:bodyPr/>
          <a:lstStyle>
            <a:lvl1pPr>
              <a:defRPr/>
            </a:lvl1pPr>
          </a:lstStyle>
          <a:p>
            <a:pPr lvl="0"/>
            <a:fld id="{CA387B53-8957-4414-A09F-E0C0F8594FE6}" type="datetime1">
              <a:rPr lang="en-US"/>
              <a:pPr lvl="0"/>
              <a:t>11/8/2020</a:t>
            </a:fld>
            <a:endParaRPr lang="en-US"/>
          </a:p>
        </p:txBody>
      </p:sp>
      <p:sp>
        <p:nvSpPr>
          <p:cNvPr id="5"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6" name="Slide Number Placeholder 17"/>
          <p:cNvSpPr txBox="1">
            <a:spLocks noGrp="1"/>
          </p:cNvSpPr>
          <p:nvPr>
            <p:ph type="sldNum" sz="quarter" idx="8"/>
          </p:nvPr>
        </p:nvSpPr>
        <p:spPr/>
        <p:txBody>
          <a:bodyPr/>
          <a:lstStyle>
            <a:lvl1pPr>
              <a:defRPr/>
            </a:lvl1pPr>
          </a:lstStyle>
          <a:p>
            <a:pPr lvl="0"/>
            <a:fld id="{B93C4405-8A0C-4871-9556-C15811C566BC}" type="slidenum">
              <a:t>‹#›</a:t>
            </a:fld>
            <a:endParaRPr lang="en-US"/>
          </a:p>
        </p:txBody>
      </p:sp>
    </p:spTree>
    <p:extLst>
      <p:ext uri="{BB962C8B-B14F-4D97-AF65-F5344CB8AC3E}">
        <p14:creationId xmlns:p14="http://schemas.microsoft.com/office/powerpoint/2010/main" val="186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11" name="矩形 10"/>
          <p:cNvSpPr/>
          <p:nvPr userDrawn="1"/>
        </p:nvSpPr>
        <p:spPr>
          <a:xfrm flipV="1">
            <a:off x="1259633" y="6432701"/>
            <a:ext cx="6624736" cy="4526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ea typeface="微软雅黑" pitchFamily="34" charset="-122"/>
            </a:endParaRPr>
          </a:p>
        </p:txBody>
      </p:sp>
      <p:sp>
        <p:nvSpPr>
          <p:cNvPr id="12" name="矩形 11"/>
          <p:cNvSpPr/>
          <p:nvPr userDrawn="1"/>
        </p:nvSpPr>
        <p:spPr>
          <a:xfrm flipV="1">
            <a:off x="7914034" y="6432697"/>
            <a:ext cx="1240508" cy="4526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ea typeface="微软雅黑" pitchFamily="34" charset="-122"/>
            </a:endParaRPr>
          </a:p>
        </p:txBody>
      </p:sp>
      <p:sp>
        <p:nvSpPr>
          <p:cNvPr id="13" name="矩形 12"/>
          <p:cNvSpPr/>
          <p:nvPr userDrawn="1"/>
        </p:nvSpPr>
        <p:spPr>
          <a:xfrm flipV="1">
            <a:off x="1" y="6432697"/>
            <a:ext cx="1240508" cy="452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dirty="0">
              <a:ea typeface="微软雅黑" pitchFamily="34" charset="-122"/>
            </a:endParaRPr>
          </a:p>
        </p:txBody>
      </p:sp>
    </p:spTree>
    <p:extLst>
      <p:ext uri="{BB962C8B-B14F-4D97-AF65-F5344CB8AC3E}">
        <p14:creationId xmlns:p14="http://schemas.microsoft.com/office/powerpoint/2010/main" val="3920484978"/>
      </p:ext>
    </p:extLst>
  </p:cSld>
  <p:clrMapOvr>
    <a:masterClrMapping/>
  </p:clrMapOvr>
  <mc:AlternateContent xmlns:mc="http://schemas.openxmlformats.org/markup-compatibility/2006" xmlns:p14="http://schemas.microsoft.com/office/powerpoint/2010/main">
    <mc:Choice Requires="p14">
      <p:transition spd="slow" p14:dur="1600" advClick="0" advTm="1000">
        <p14:gallery dir="l"/>
      </p:transition>
    </mc:Choice>
    <mc:Fallback xmlns="">
      <p:transition xmlns:p14="http://schemas.microsoft.com/office/powerpoint/2010/mai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Date Placeholder 9"/>
          <p:cNvSpPr txBox="1">
            <a:spLocks noGrp="1"/>
          </p:cNvSpPr>
          <p:nvPr>
            <p:ph type="dt" sz="half" idx="7"/>
          </p:nvPr>
        </p:nvSpPr>
        <p:spPr/>
        <p:txBody>
          <a:bodyPr/>
          <a:lstStyle>
            <a:lvl1pPr>
              <a:defRPr/>
            </a:lvl1pPr>
          </a:lstStyle>
          <a:p>
            <a:pPr lvl="0"/>
            <a:fld id="{2A697F71-185A-4935-803D-0A39F2A07A50}" type="datetime1">
              <a:rPr lang="en-US"/>
              <a:pPr lvl="0"/>
              <a:t>11/8/2020</a:t>
            </a:fld>
            <a:endParaRPr lang="en-US"/>
          </a:p>
        </p:txBody>
      </p:sp>
      <p:sp>
        <p:nvSpPr>
          <p:cNvPr id="5"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6" name="Slide Number Placeholder 17"/>
          <p:cNvSpPr txBox="1">
            <a:spLocks noGrp="1"/>
          </p:cNvSpPr>
          <p:nvPr>
            <p:ph type="sldNum" sz="quarter" idx="8"/>
          </p:nvPr>
        </p:nvSpPr>
        <p:spPr/>
        <p:txBody>
          <a:bodyPr/>
          <a:lstStyle>
            <a:lvl1pPr>
              <a:defRPr/>
            </a:lvl1pPr>
          </a:lstStyle>
          <a:p>
            <a:pPr lvl="0"/>
            <a:fld id="{94594B63-D83E-4814-A246-15BB91BF54A0}" type="slidenum">
              <a:t>‹#›</a:t>
            </a:fld>
            <a:endParaRPr lang="en-US"/>
          </a:p>
        </p:txBody>
      </p:sp>
    </p:spTree>
    <p:extLst>
      <p:ext uri="{BB962C8B-B14F-4D97-AF65-F5344CB8AC3E}">
        <p14:creationId xmlns:p14="http://schemas.microsoft.com/office/powerpoint/2010/main" val="36261450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0">
              <a:srgbClr val="19FF20"/>
            </a:gs>
            <a:gs pos="100000">
              <a:srgbClr val="24FF2A"/>
            </a:gs>
          </a:gsLst>
          <a:path path="circle">
            <a:fillToRect l="90000" t="110000" r="10000" b="-10000"/>
          </a:path>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30352" y="1316736"/>
            <a:ext cx="7772400" cy="1362456"/>
          </a:xfrm>
        </p:spPr>
        <p:txBody>
          <a:bodyPr tIns="0"/>
          <a:lstStyle>
            <a:lvl1pPr>
              <a:defRPr sz="5600" b="1">
                <a:solidFill>
                  <a:srgbClr val="4FA0CA"/>
                </a:solidFill>
                <a:effectLst>
                  <a:outerShdw dist="25402" dir="5400000">
                    <a:srgbClr val="000000"/>
                  </a:outerShdw>
                </a:effectLst>
                <a:ea typeface="隶书"/>
              </a:defRPr>
            </a:lvl1pPr>
          </a:lstStyle>
          <a:p>
            <a:pPr lvl="0"/>
            <a:r>
              <a:rPr lang="zh-CN"/>
              <a:t>单击此处编辑母版标题样式</a:t>
            </a:r>
            <a:endParaRPr lang="en-US"/>
          </a:p>
        </p:txBody>
      </p:sp>
      <p:sp>
        <p:nvSpPr>
          <p:cNvPr id="3" name="Text Placeholder 2"/>
          <p:cNvSpPr txBox="1">
            <a:spLocks noGrp="1"/>
          </p:cNvSpPr>
          <p:nvPr>
            <p:ph type="body" idx="1"/>
          </p:nvPr>
        </p:nvSpPr>
        <p:spPr>
          <a:xfrm>
            <a:off x="530352" y="2704667"/>
            <a:ext cx="7772400" cy="1509710"/>
          </a:xfrm>
        </p:spPr>
        <p:txBody>
          <a:bodyPr lIns="45720" rIns="45720"/>
          <a:lstStyle>
            <a:lvl1pPr marL="0" indent="0">
              <a:spcBef>
                <a:spcPts val="500"/>
              </a:spcBef>
              <a:buNone/>
              <a:defRPr sz="2200">
                <a:solidFill>
                  <a:srgbClr val="FFFFFF"/>
                </a:solidFill>
              </a:defRPr>
            </a:lvl1pPr>
          </a:lstStyle>
          <a:p>
            <a:pPr lvl="0"/>
            <a:r>
              <a:rPr lang="zh-CN"/>
              <a:t>单击此处编辑母版文本样式</a:t>
            </a:r>
          </a:p>
        </p:txBody>
      </p:sp>
      <p:sp>
        <p:nvSpPr>
          <p:cNvPr id="4" name="Date Placeholder 3"/>
          <p:cNvSpPr txBox="1">
            <a:spLocks noGrp="1"/>
          </p:cNvSpPr>
          <p:nvPr>
            <p:ph type="dt" sz="half" idx="7"/>
          </p:nvPr>
        </p:nvSpPr>
        <p:spPr/>
        <p:txBody>
          <a:bodyPr/>
          <a:lstStyle>
            <a:lvl1pPr>
              <a:defRPr>
                <a:solidFill>
                  <a:srgbClr val="00A84C"/>
                </a:solidFill>
              </a:defRPr>
            </a:lvl1pPr>
          </a:lstStyle>
          <a:p>
            <a:pPr lvl="0"/>
            <a:fld id="{870F1109-9C6F-4D98-9F27-7DE682CA9CEC}" type="datetime1">
              <a:rPr lang="en-US"/>
              <a:pPr lvl="0"/>
              <a:t>11/8/2020</a:t>
            </a:fld>
            <a:endParaRPr lang="en-US"/>
          </a:p>
        </p:txBody>
      </p:sp>
      <p:sp>
        <p:nvSpPr>
          <p:cNvPr id="5" name="Footer Placeholder 4"/>
          <p:cNvSpPr txBox="1">
            <a:spLocks noGrp="1"/>
          </p:cNvSpPr>
          <p:nvPr>
            <p:ph type="ftr" sz="quarter" idx="9"/>
          </p:nvPr>
        </p:nvSpPr>
        <p:spPr/>
        <p:txBody>
          <a:bodyPr/>
          <a:lstStyle>
            <a:lvl1pPr>
              <a:defRPr>
                <a:solidFill>
                  <a:srgbClr val="00A84C"/>
                </a:solidFill>
              </a:defRPr>
            </a:lvl1pPr>
          </a:lstStyle>
          <a:p>
            <a:pPr lvl="0"/>
            <a:r>
              <a:rPr lang="ja-JP"/>
              <a:t>明文産業株式会社</a:t>
            </a:r>
          </a:p>
        </p:txBody>
      </p:sp>
      <p:sp>
        <p:nvSpPr>
          <p:cNvPr id="6" name="Slide Number Placeholder 5"/>
          <p:cNvSpPr txBox="1">
            <a:spLocks noGrp="1"/>
          </p:cNvSpPr>
          <p:nvPr>
            <p:ph type="sldNum" sz="quarter" idx="8"/>
          </p:nvPr>
        </p:nvSpPr>
        <p:spPr/>
        <p:txBody>
          <a:bodyPr/>
          <a:lstStyle>
            <a:lvl1pPr>
              <a:defRPr>
                <a:solidFill>
                  <a:srgbClr val="00A84C"/>
                </a:solidFill>
              </a:defRPr>
            </a:lvl1pPr>
          </a:lstStyle>
          <a:p>
            <a:pPr lvl="0"/>
            <a:fld id="{3D2A2CBC-A67B-45E6-A1ED-52E5D562B378}" type="slidenum">
              <a:t>‹#›</a:t>
            </a:fld>
            <a:endParaRPr lang="en-US"/>
          </a:p>
        </p:txBody>
      </p:sp>
    </p:spTree>
    <p:extLst>
      <p:ext uri="{BB962C8B-B14F-4D97-AF65-F5344CB8AC3E}">
        <p14:creationId xmlns:p14="http://schemas.microsoft.com/office/powerpoint/2010/main" val="294510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p:spPr>
        <p:txBody>
          <a:bodyPr/>
          <a:lstStyle>
            <a:lvl1pPr>
              <a:defRPr/>
            </a:lvl1pPr>
          </a:lstStyle>
          <a:p>
            <a:pPr lvl="0"/>
            <a:r>
              <a:rPr lang="zh-CN"/>
              <a:t>单击此处编辑母版标题样式</a:t>
            </a:r>
            <a:endParaRPr lang="en-US"/>
          </a:p>
        </p:txBody>
      </p:sp>
      <p:sp>
        <p:nvSpPr>
          <p:cNvPr id="3" name="Content Placeholder 2"/>
          <p:cNvSpPr txBox="1">
            <a:spLocks noGrp="1"/>
          </p:cNvSpPr>
          <p:nvPr>
            <p:ph idx="1"/>
          </p:nvPr>
        </p:nvSpPr>
        <p:spPr>
          <a:xfrm>
            <a:off x="457200" y="1920084"/>
            <a:ext cx="4038603" cy="4434840"/>
          </a:xfrm>
        </p:spPr>
        <p:txBody>
          <a:bodyPr/>
          <a:lstStyle>
            <a:lvl1pPr>
              <a:defRPr/>
            </a:lvl1pPr>
            <a:lvl2pPr>
              <a:defRPr/>
            </a:lvl2pPr>
            <a:lvl3pPr>
              <a:defRPr sz="2000"/>
            </a:lvl3pPr>
            <a:lvl4pPr>
              <a:spcBef>
                <a:spcPts val="400"/>
              </a:spcBef>
              <a:defRPr sz="1800"/>
            </a:lvl4pPr>
            <a:lvl5pPr>
              <a:spcBef>
                <a:spcPts val="400"/>
              </a:spcBef>
              <a:defRPr sz="18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Content Placeholder 3"/>
          <p:cNvSpPr txBox="1">
            <a:spLocks noGrp="1"/>
          </p:cNvSpPr>
          <p:nvPr>
            <p:ph idx="2"/>
          </p:nvPr>
        </p:nvSpPr>
        <p:spPr>
          <a:xfrm>
            <a:off x="4648196" y="1920084"/>
            <a:ext cx="4038603" cy="4434840"/>
          </a:xfrm>
        </p:spPr>
        <p:txBody>
          <a:bodyPr/>
          <a:lstStyle>
            <a:lvl1pPr>
              <a:defRPr/>
            </a:lvl1pPr>
            <a:lvl2pPr>
              <a:defRPr/>
            </a:lvl2pPr>
            <a:lvl3pPr>
              <a:defRPr sz="2000"/>
            </a:lvl3pPr>
            <a:lvl4pPr>
              <a:spcBef>
                <a:spcPts val="400"/>
              </a:spcBef>
              <a:defRPr sz="1800"/>
            </a:lvl4pPr>
            <a:lvl5pPr>
              <a:spcBef>
                <a:spcPts val="400"/>
              </a:spcBef>
              <a:defRPr sz="18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5" name="Date Placeholder 9"/>
          <p:cNvSpPr txBox="1">
            <a:spLocks noGrp="1"/>
          </p:cNvSpPr>
          <p:nvPr>
            <p:ph type="dt" sz="half" idx="7"/>
          </p:nvPr>
        </p:nvSpPr>
        <p:spPr/>
        <p:txBody>
          <a:bodyPr/>
          <a:lstStyle>
            <a:lvl1pPr>
              <a:defRPr/>
            </a:lvl1pPr>
          </a:lstStyle>
          <a:p>
            <a:pPr lvl="0"/>
            <a:fld id="{ED570342-91CE-4F34-B617-DE2408C09DBF}" type="datetime1">
              <a:rPr lang="en-US"/>
              <a:pPr lvl="0"/>
              <a:t>11/8/2020</a:t>
            </a:fld>
            <a:endParaRPr lang="en-US"/>
          </a:p>
        </p:txBody>
      </p:sp>
      <p:sp>
        <p:nvSpPr>
          <p:cNvPr id="6"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7" name="Slide Number Placeholder 17"/>
          <p:cNvSpPr txBox="1">
            <a:spLocks noGrp="1"/>
          </p:cNvSpPr>
          <p:nvPr>
            <p:ph type="sldNum" sz="quarter" idx="8"/>
          </p:nvPr>
        </p:nvSpPr>
        <p:spPr/>
        <p:txBody>
          <a:bodyPr/>
          <a:lstStyle>
            <a:lvl1pPr>
              <a:defRPr/>
            </a:lvl1pPr>
          </a:lstStyle>
          <a:p>
            <a:pPr lvl="0"/>
            <a:fld id="{4F060284-E784-413D-887B-D44EF3060387}" type="slidenum">
              <a:t>‹#›</a:t>
            </a:fld>
            <a:endParaRPr lang="en-US"/>
          </a:p>
        </p:txBody>
      </p:sp>
    </p:spTree>
    <p:extLst>
      <p:ext uri="{BB962C8B-B14F-4D97-AF65-F5344CB8AC3E}">
        <p14:creationId xmlns:p14="http://schemas.microsoft.com/office/powerpoint/2010/main" val="30687554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1143000"/>
          </a:xfrm>
        </p:spPr>
        <p:txBody>
          <a:bodyPr/>
          <a:lstStyle>
            <a:lvl1pPr>
              <a:defRPr/>
            </a:lvl1pPr>
          </a:lstStyle>
          <a:p>
            <a:pPr lvl="0"/>
            <a:r>
              <a:rPr lang="zh-CN"/>
              <a:t>单击此处编辑母版标题样式</a:t>
            </a:r>
            <a:endParaRPr lang="en-US"/>
          </a:p>
        </p:txBody>
      </p:sp>
      <p:sp>
        <p:nvSpPr>
          <p:cNvPr id="3" name="Text Placeholder 2"/>
          <p:cNvSpPr txBox="1">
            <a:spLocks noGrp="1"/>
          </p:cNvSpPr>
          <p:nvPr>
            <p:ph type="body" idx="1"/>
          </p:nvPr>
        </p:nvSpPr>
        <p:spPr>
          <a:xfrm>
            <a:off x="457200" y="1855244"/>
            <a:ext cx="4040184" cy="659355"/>
          </a:xfrm>
        </p:spPr>
        <p:txBody>
          <a:bodyPr lIns="45720" tIns="0" rIns="45720" bIns="0" anchor="ctr"/>
          <a:lstStyle>
            <a:lvl1pPr marL="0" indent="0">
              <a:buNone/>
              <a:defRPr sz="2400" b="1">
                <a:solidFill>
                  <a:srgbClr val="0EAA1D"/>
                </a:solidFill>
              </a:defRPr>
            </a:lvl1pPr>
          </a:lstStyle>
          <a:p>
            <a:pPr lvl="0"/>
            <a:r>
              <a:rPr lang="zh-CN"/>
              <a:t>单击此处编辑母版文本样式</a:t>
            </a:r>
          </a:p>
        </p:txBody>
      </p:sp>
      <p:sp>
        <p:nvSpPr>
          <p:cNvPr id="4" name="Text Placeholder 3"/>
          <p:cNvSpPr txBox="1">
            <a:spLocks noGrp="1"/>
          </p:cNvSpPr>
          <p:nvPr>
            <p:ph type="body" idx="3"/>
          </p:nvPr>
        </p:nvSpPr>
        <p:spPr>
          <a:xfrm>
            <a:off x="4645023" y="1859752"/>
            <a:ext cx="4041776" cy="654847"/>
          </a:xfrm>
        </p:spPr>
        <p:txBody>
          <a:bodyPr lIns="45720" tIns="0" rIns="45720" bIns="0" anchor="ctr"/>
          <a:lstStyle>
            <a:lvl1pPr marL="0" indent="0">
              <a:buNone/>
              <a:defRPr sz="2400" b="1">
                <a:solidFill>
                  <a:srgbClr val="0EAA1D"/>
                </a:solidFill>
              </a:defRPr>
            </a:lvl1pPr>
          </a:lstStyle>
          <a:p>
            <a:pPr lvl="0"/>
            <a:r>
              <a:rPr lang="zh-CN"/>
              <a:t>单击此处编辑母版文本样式</a:t>
            </a:r>
          </a:p>
        </p:txBody>
      </p:sp>
      <p:sp>
        <p:nvSpPr>
          <p:cNvPr id="5" name="Content Placeholder 4"/>
          <p:cNvSpPr txBox="1">
            <a:spLocks noGrp="1"/>
          </p:cNvSpPr>
          <p:nvPr>
            <p:ph idx="2"/>
          </p:nvPr>
        </p:nvSpPr>
        <p:spPr>
          <a:xfrm>
            <a:off x="457200" y="2514600"/>
            <a:ext cx="4040184" cy="3845719"/>
          </a:xfrm>
        </p:spPr>
        <p:txBody>
          <a:bodyPr tIns="0"/>
          <a:lstStyle>
            <a:lvl1pPr>
              <a:spcBef>
                <a:spcPts val="500"/>
              </a:spcBef>
              <a:defRPr sz="22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6" name="Content Placeholder 5"/>
          <p:cNvSpPr txBox="1">
            <a:spLocks noGrp="1"/>
          </p:cNvSpPr>
          <p:nvPr>
            <p:ph idx="4"/>
          </p:nvPr>
        </p:nvSpPr>
        <p:spPr>
          <a:xfrm>
            <a:off x="4645023" y="2514600"/>
            <a:ext cx="4041776" cy="3845719"/>
          </a:xfrm>
        </p:spPr>
        <p:txBody>
          <a:bodyPr tIns="0"/>
          <a:lstStyle>
            <a:lvl1pPr>
              <a:spcBef>
                <a:spcPts val="500"/>
              </a:spcBef>
              <a:defRPr sz="22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7" name="Date Placeholder 9"/>
          <p:cNvSpPr txBox="1">
            <a:spLocks noGrp="1"/>
          </p:cNvSpPr>
          <p:nvPr>
            <p:ph type="dt" sz="half" idx="7"/>
          </p:nvPr>
        </p:nvSpPr>
        <p:spPr/>
        <p:txBody>
          <a:bodyPr/>
          <a:lstStyle>
            <a:lvl1pPr>
              <a:defRPr/>
            </a:lvl1pPr>
          </a:lstStyle>
          <a:p>
            <a:pPr lvl="0"/>
            <a:fld id="{65B252FB-8A0B-46E7-911D-EC92AC6DFACE}" type="datetime1">
              <a:rPr lang="en-US"/>
              <a:pPr lvl="0"/>
              <a:t>11/8/2020</a:t>
            </a:fld>
            <a:endParaRPr lang="en-US"/>
          </a:p>
        </p:txBody>
      </p:sp>
      <p:sp>
        <p:nvSpPr>
          <p:cNvPr id="8"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9" name="Slide Number Placeholder 17"/>
          <p:cNvSpPr txBox="1">
            <a:spLocks noGrp="1"/>
          </p:cNvSpPr>
          <p:nvPr>
            <p:ph type="sldNum" sz="quarter" idx="8"/>
          </p:nvPr>
        </p:nvSpPr>
        <p:spPr/>
        <p:txBody>
          <a:bodyPr/>
          <a:lstStyle>
            <a:lvl1pPr>
              <a:defRPr/>
            </a:lvl1pPr>
          </a:lstStyle>
          <a:p>
            <a:pPr lvl="0"/>
            <a:fld id="{F765D6D9-BE8F-4569-8830-4B7DAB0B9EC5}" type="slidenum">
              <a:t>‹#›</a:t>
            </a:fld>
            <a:endParaRPr lang="en-US"/>
          </a:p>
        </p:txBody>
      </p:sp>
    </p:spTree>
    <p:extLst>
      <p:ext uri="{BB962C8B-B14F-4D97-AF65-F5344CB8AC3E}">
        <p14:creationId xmlns:p14="http://schemas.microsoft.com/office/powerpoint/2010/main" val="260369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305796" cy="1143000"/>
          </a:xfrm>
        </p:spPr>
        <p:txBody>
          <a:bodyPr/>
          <a:lstStyle>
            <a:lvl1pPr>
              <a:defRPr>
                <a:ea typeface="隶书"/>
              </a:defRPr>
            </a:lvl1pPr>
          </a:lstStyle>
          <a:p>
            <a:pPr lvl="0"/>
            <a:r>
              <a:rPr lang="zh-CN"/>
              <a:t>单击此处编辑母版标题样式</a:t>
            </a:r>
            <a:endParaRPr lang="en-US"/>
          </a:p>
        </p:txBody>
      </p:sp>
      <p:sp>
        <p:nvSpPr>
          <p:cNvPr id="3" name="Date Placeholder 9"/>
          <p:cNvSpPr txBox="1">
            <a:spLocks noGrp="1"/>
          </p:cNvSpPr>
          <p:nvPr>
            <p:ph type="dt" sz="half" idx="7"/>
          </p:nvPr>
        </p:nvSpPr>
        <p:spPr/>
        <p:txBody>
          <a:bodyPr/>
          <a:lstStyle>
            <a:lvl1pPr>
              <a:defRPr/>
            </a:lvl1pPr>
          </a:lstStyle>
          <a:p>
            <a:pPr lvl="0"/>
            <a:fld id="{503D61BD-CE5F-4016-B304-8622B5B2FB7C}" type="datetime1">
              <a:rPr lang="en-US"/>
              <a:pPr lvl="0"/>
              <a:t>11/8/2020</a:t>
            </a:fld>
            <a:endParaRPr lang="en-US"/>
          </a:p>
        </p:txBody>
      </p:sp>
      <p:sp>
        <p:nvSpPr>
          <p:cNvPr id="4"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5" name="Slide Number Placeholder 17"/>
          <p:cNvSpPr txBox="1">
            <a:spLocks noGrp="1"/>
          </p:cNvSpPr>
          <p:nvPr>
            <p:ph type="sldNum" sz="quarter" idx="8"/>
          </p:nvPr>
        </p:nvSpPr>
        <p:spPr/>
        <p:txBody>
          <a:bodyPr/>
          <a:lstStyle>
            <a:lvl1pPr>
              <a:defRPr/>
            </a:lvl1pPr>
          </a:lstStyle>
          <a:p>
            <a:pPr lvl="0"/>
            <a:fld id="{1CB219B4-EF2C-42B2-82F4-0B784C9A2353}" type="slidenum">
              <a:t>‹#›</a:t>
            </a:fld>
            <a:endParaRPr lang="en-US"/>
          </a:p>
        </p:txBody>
      </p:sp>
    </p:spTree>
    <p:extLst>
      <p:ext uri="{BB962C8B-B14F-4D97-AF65-F5344CB8AC3E}">
        <p14:creationId xmlns:p14="http://schemas.microsoft.com/office/powerpoint/2010/main" val="23584752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txBox="1">
            <a:spLocks noGrp="1"/>
          </p:cNvSpPr>
          <p:nvPr>
            <p:ph type="dt" sz="half" idx="7"/>
          </p:nvPr>
        </p:nvSpPr>
        <p:spPr/>
        <p:txBody>
          <a:bodyPr/>
          <a:lstStyle>
            <a:lvl1pPr>
              <a:defRPr/>
            </a:lvl1pPr>
          </a:lstStyle>
          <a:p>
            <a:pPr lvl="0"/>
            <a:fld id="{818BD433-7353-4884-959E-FA42270CDA9E}" type="datetime1">
              <a:rPr lang="en-US"/>
              <a:pPr lvl="0"/>
              <a:t>11/8/2020</a:t>
            </a:fld>
            <a:endParaRPr lang="en-US"/>
          </a:p>
        </p:txBody>
      </p:sp>
      <p:sp>
        <p:nvSpPr>
          <p:cNvPr id="3"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4" name="Slide Number Placeholder 17"/>
          <p:cNvSpPr txBox="1">
            <a:spLocks noGrp="1"/>
          </p:cNvSpPr>
          <p:nvPr>
            <p:ph type="sldNum" sz="quarter" idx="8"/>
          </p:nvPr>
        </p:nvSpPr>
        <p:spPr/>
        <p:txBody>
          <a:bodyPr/>
          <a:lstStyle>
            <a:lvl1pPr>
              <a:defRPr/>
            </a:lvl1pPr>
          </a:lstStyle>
          <a:p>
            <a:pPr lvl="0"/>
            <a:fld id="{FA54390E-323C-4D93-BB97-0AA067389D4F}" type="slidenum">
              <a:t>‹#›</a:t>
            </a:fld>
            <a:endParaRPr lang="en-US"/>
          </a:p>
        </p:txBody>
      </p:sp>
    </p:spTree>
    <p:extLst>
      <p:ext uri="{BB962C8B-B14F-4D97-AF65-F5344CB8AC3E}">
        <p14:creationId xmlns:p14="http://schemas.microsoft.com/office/powerpoint/2010/main" val="13708972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514350"/>
            <a:ext cx="2743200" cy="1162046"/>
          </a:xfrm>
        </p:spPr>
        <p:txBody>
          <a:bodyPr/>
          <a:lstStyle>
            <a:lvl1pPr>
              <a:defRPr sz="2600">
                <a:ea typeface="隶书"/>
              </a:defRPr>
            </a:lvl1pPr>
          </a:lstStyle>
          <a:p>
            <a:pPr lvl="0"/>
            <a:r>
              <a:rPr lang="zh-CN"/>
              <a:t>单击此处编辑母版标题样式</a:t>
            </a:r>
            <a:endParaRPr lang="en-US"/>
          </a:p>
        </p:txBody>
      </p:sp>
      <p:sp>
        <p:nvSpPr>
          <p:cNvPr id="3" name="Text Placeholder 2"/>
          <p:cNvSpPr txBox="1">
            <a:spLocks noGrp="1"/>
          </p:cNvSpPr>
          <p:nvPr>
            <p:ph type="body" idx="2"/>
          </p:nvPr>
        </p:nvSpPr>
        <p:spPr>
          <a:xfrm>
            <a:off x="685800" y="1676396"/>
            <a:ext cx="2743200" cy="4572000"/>
          </a:xfrm>
        </p:spPr>
        <p:txBody>
          <a:bodyPr lIns="18288" rIns="18288"/>
          <a:lstStyle>
            <a:lvl1pPr marL="0" indent="0">
              <a:spcBef>
                <a:spcPts val="300"/>
              </a:spcBef>
              <a:buNone/>
              <a:defRPr sz="1400"/>
            </a:lvl1pPr>
          </a:lstStyle>
          <a:p>
            <a:pPr lvl="0"/>
            <a:r>
              <a:rPr lang="zh-CN"/>
              <a:t>单击此处编辑母版文本样式</a:t>
            </a:r>
          </a:p>
        </p:txBody>
      </p:sp>
      <p:sp>
        <p:nvSpPr>
          <p:cNvPr id="4" name="Content Placeholder 3"/>
          <p:cNvSpPr txBox="1">
            <a:spLocks noGrp="1"/>
          </p:cNvSpPr>
          <p:nvPr>
            <p:ph idx="1"/>
          </p:nvPr>
        </p:nvSpPr>
        <p:spPr>
          <a:xfrm>
            <a:off x="3575047" y="1676396"/>
            <a:ext cx="5111752" cy="4572000"/>
          </a:xfrm>
        </p:spPr>
        <p:txBody>
          <a:bodyPr tIns="0"/>
          <a:lstStyle>
            <a:lvl1pPr>
              <a:spcBef>
                <a:spcPts val="700"/>
              </a:spcBef>
              <a:defRPr sz="2800"/>
            </a:lvl1pPr>
            <a:lvl2pPr>
              <a:defRPr sz="2600"/>
            </a:lvl2pPr>
            <a:lvl3pPr>
              <a:spcBef>
                <a:spcPts val="600"/>
              </a:spcBef>
              <a:defRPr sz="2400"/>
            </a:lvl3pPr>
            <a:lvl4pPr>
              <a:defRPr/>
            </a:lvl4pPr>
            <a:lvl5pPr>
              <a:spcBef>
                <a:spcPts val="400"/>
              </a:spcBef>
              <a:defRPr sz="18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5" name="Date Placeholder 9"/>
          <p:cNvSpPr txBox="1">
            <a:spLocks noGrp="1"/>
          </p:cNvSpPr>
          <p:nvPr>
            <p:ph type="dt" sz="half" idx="7"/>
          </p:nvPr>
        </p:nvSpPr>
        <p:spPr/>
        <p:txBody>
          <a:bodyPr/>
          <a:lstStyle>
            <a:lvl1pPr>
              <a:defRPr/>
            </a:lvl1pPr>
          </a:lstStyle>
          <a:p>
            <a:pPr lvl="0"/>
            <a:fld id="{72162D31-2CDA-4BA2-9E88-91F655DBAFD3}" type="datetime1">
              <a:rPr lang="en-US"/>
              <a:pPr lvl="0"/>
              <a:t>11/8/2020</a:t>
            </a:fld>
            <a:endParaRPr lang="en-US"/>
          </a:p>
        </p:txBody>
      </p:sp>
      <p:sp>
        <p:nvSpPr>
          <p:cNvPr id="6" name="Footer Placeholder 21"/>
          <p:cNvSpPr txBox="1">
            <a:spLocks noGrp="1"/>
          </p:cNvSpPr>
          <p:nvPr>
            <p:ph type="ftr" sz="quarter" idx="9"/>
          </p:nvPr>
        </p:nvSpPr>
        <p:spPr/>
        <p:txBody>
          <a:bodyPr/>
          <a:lstStyle>
            <a:lvl1pPr>
              <a:defRPr/>
            </a:lvl1pPr>
          </a:lstStyle>
          <a:p>
            <a:pPr lvl="0"/>
            <a:r>
              <a:rPr lang="ja-JP"/>
              <a:t>明文産業株式会社</a:t>
            </a:r>
          </a:p>
        </p:txBody>
      </p:sp>
      <p:sp>
        <p:nvSpPr>
          <p:cNvPr id="7" name="Slide Number Placeholder 17"/>
          <p:cNvSpPr txBox="1">
            <a:spLocks noGrp="1"/>
          </p:cNvSpPr>
          <p:nvPr>
            <p:ph type="sldNum" sz="quarter" idx="8"/>
          </p:nvPr>
        </p:nvSpPr>
        <p:spPr/>
        <p:txBody>
          <a:bodyPr/>
          <a:lstStyle>
            <a:lvl1pPr>
              <a:defRPr/>
            </a:lvl1pPr>
          </a:lstStyle>
          <a:p>
            <a:pPr lvl="0"/>
            <a:fld id="{F24CDDFA-FF3C-41FB-845F-F82D085BFC48}" type="slidenum">
              <a:t>‹#›</a:t>
            </a:fld>
            <a:endParaRPr lang="en-US"/>
          </a:p>
        </p:txBody>
      </p:sp>
    </p:spTree>
    <p:extLst>
      <p:ext uri="{BB962C8B-B14F-4D97-AF65-F5344CB8AC3E}">
        <p14:creationId xmlns:p14="http://schemas.microsoft.com/office/powerpoint/2010/main" val="21109619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Snip and Round Single Corner Rectangle 8"/>
          <p:cNvSpPr/>
          <p:nvPr/>
        </p:nvSpPr>
        <p:spPr>
          <a:xfrm rot="420008" flipV="1">
            <a:off x="3165480" y="1108079"/>
            <a:ext cx="5257800" cy="4114800"/>
          </a:xfrm>
          <a:custGeom>
            <a:avLst/>
            <a:gdLst>
              <a:gd name="f0" fmla="val 10800000"/>
              <a:gd name="f1" fmla="val 5400000"/>
              <a:gd name="f2" fmla="val w"/>
              <a:gd name="f3" fmla="val h"/>
              <a:gd name="f4" fmla="val ss"/>
              <a:gd name="f5" fmla="val 0"/>
              <a:gd name="f6" fmla="val 3646"/>
              <a:gd name="f7" fmla="abs f2"/>
              <a:gd name="f8" fmla="abs f3"/>
              <a:gd name="f9" fmla="abs f4"/>
              <a:gd name="f10" fmla="?: f7 f2 1"/>
              <a:gd name="f11" fmla="?: f8 f3 1"/>
              <a:gd name="f12" fmla="?: f9 f4 1"/>
              <a:gd name="f13" fmla="*/ f10 1 21600"/>
              <a:gd name="f14" fmla="*/ f11 1 21600"/>
              <a:gd name="f15" fmla="*/ 21600 f10 1"/>
              <a:gd name="f16" fmla="*/ 21600 f11 1"/>
              <a:gd name="f17" fmla="min f14 f13"/>
              <a:gd name="f18" fmla="*/ f15 1 f12"/>
              <a:gd name="f19" fmla="*/ f16 1 f12"/>
              <a:gd name="f20" fmla="val f18"/>
              <a:gd name="f21" fmla="val f19"/>
              <a:gd name="f22" fmla="*/ f5 f17 1"/>
              <a:gd name="f23" fmla="+- f21 0 f5"/>
              <a:gd name="f24" fmla="+- f20 0 f5"/>
              <a:gd name="f25" fmla="*/ f21 f17 1"/>
              <a:gd name="f26" fmla="*/ f20 f17 1"/>
              <a:gd name="f27" fmla="min f24 f23"/>
              <a:gd name="f28" fmla="*/ f27 f5 1"/>
              <a:gd name="f29" fmla="*/ f27 f6 1"/>
              <a:gd name="f30" fmla="*/ f28 1 100000"/>
              <a:gd name="f31" fmla="*/ f29 1 100000"/>
              <a:gd name="f32" fmla="+- f20 0 f31"/>
              <a:gd name="f33" fmla="*/ f30 29289 1"/>
              <a:gd name="f34" fmla="*/ f30 f17 1"/>
              <a:gd name="f35" fmla="*/ f31 f17 1"/>
              <a:gd name="f36" fmla="*/ f33 1 100000"/>
              <a:gd name="f37" fmla="+- f32 f20 0"/>
              <a:gd name="f38" fmla="*/ f32 f17 1"/>
              <a:gd name="f39" fmla="*/ f37 1 2"/>
              <a:gd name="f40" fmla="*/ f36 f17 1"/>
              <a:gd name="f41" fmla="*/ f39 f17 1"/>
            </a:gdLst>
            <a:ahLst/>
            <a:cxnLst>
              <a:cxn ang="3cd4">
                <a:pos x="hc" y="t"/>
              </a:cxn>
              <a:cxn ang="0">
                <a:pos x="r" y="vc"/>
              </a:cxn>
              <a:cxn ang="cd4">
                <a:pos x="hc" y="b"/>
              </a:cxn>
              <a:cxn ang="cd2">
                <a:pos x="l" y="vc"/>
              </a:cxn>
            </a:cxnLst>
            <a:rect l="f40" t="f40" r="f41" b="f25"/>
            <a:pathLst>
              <a:path>
                <a:moveTo>
                  <a:pt x="f34" y="f22"/>
                </a:moveTo>
                <a:lnTo>
                  <a:pt x="f38" y="f22"/>
                </a:lnTo>
                <a:lnTo>
                  <a:pt x="f26" y="f35"/>
                </a:lnTo>
                <a:lnTo>
                  <a:pt x="f26" y="f25"/>
                </a:lnTo>
                <a:lnTo>
                  <a:pt x="f22" y="f25"/>
                </a:lnTo>
                <a:lnTo>
                  <a:pt x="f22" y="f34"/>
                </a:lnTo>
                <a:arcTo wR="f34" hR="f34" stAng="f0" swAng="f1"/>
                <a:close/>
              </a:path>
            </a:pathLst>
          </a:custGeom>
          <a:solidFill>
            <a:srgbClr val="FFFFFF"/>
          </a:solidFill>
          <a:ln w="3172">
            <a:solidFill>
              <a:srgbClr val="C0C0C0"/>
            </a:solidFill>
            <a:prstDash val="solid"/>
          </a:ln>
          <a:effectLst>
            <a:outerShdw dist="38499" dir="7499967" algn="tl">
              <a:srgbClr val="000000">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nstantia"/>
              <a:ea typeface=""/>
              <a:cs typeface=""/>
            </a:endParaRPr>
          </a:p>
        </p:txBody>
      </p:sp>
      <p:sp>
        <p:nvSpPr>
          <p:cNvPr id="3" name="Right Triangle 11"/>
          <p:cNvSpPr/>
          <p:nvPr/>
        </p:nvSpPr>
        <p:spPr>
          <a:xfrm rot="420008" flipV="1">
            <a:off x="8004172" y="5359398"/>
            <a:ext cx="155576" cy="15557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FFFFFF"/>
          </a:solidFill>
          <a:ln w="12701">
            <a:solidFill>
              <a:srgbClr val="FFFFFF"/>
            </a:solidFill>
            <a:prstDash val="solid"/>
            <a:bevel/>
          </a:ln>
          <a:effectLst>
            <a:outerShdw dist="6348" dir="12898457" algn="tl">
              <a:srgbClr val="000000">
                <a:alpha val="47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nstantia"/>
              <a:ea typeface=""/>
              <a:cs typeface=""/>
            </a:endParaRPr>
          </a:p>
        </p:txBody>
      </p:sp>
      <p:sp>
        <p:nvSpPr>
          <p:cNvPr id="4" name="Freeform 9"/>
          <p:cNvSpPr/>
          <p:nvPr/>
        </p:nvSpPr>
        <p:spPr>
          <a:xfrm flipV="1">
            <a:off x="-9528" y="5816598"/>
            <a:ext cx="9163046" cy="1041401"/>
          </a:xfrm>
          <a:custGeom>
            <a:avLst/>
            <a:gdLst>
              <a:gd name="f0" fmla="val 10800000"/>
              <a:gd name="f1" fmla="val 5400000"/>
              <a:gd name="f2" fmla="val 180"/>
              <a:gd name="f3" fmla="val w"/>
              <a:gd name="f4" fmla="val h"/>
              <a:gd name="f5" fmla="val 0"/>
              <a:gd name="f6" fmla="val 5772"/>
              <a:gd name="f7" fmla="val 656"/>
              <a:gd name="f8" fmla="val 6"/>
              <a:gd name="f9" fmla="val 2"/>
              <a:gd name="f10" fmla="val 2542"/>
              <a:gd name="f11" fmla="val 2746"/>
              <a:gd name="f12" fmla="val 101"/>
              <a:gd name="f13" fmla="val 3828"/>
              <a:gd name="f14" fmla="val 367"/>
              <a:gd name="f15" fmla="val 4374"/>
              <a:gd name="f16" fmla="val 4920"/>
              <a:gd name="f17" fmla="val 5526"/>
              <a:gd name="f18" fmla="val 152"/>
              <a:gd name="f19" fmla="val 5766"/>
              <a:gd name="f20" fmla="val 55"/>
              <a:gd name="f21" fmla="val 213"/>
              <a:gd name="f22" fmla="val 5670"/>
              <a:gd name="f23" fmla="val 257"/>
              <a:gd name="f24" fmla="val 5016"/>
              <a:gd name="f25" fmla="val 441"/>
              <a:gd name="f26" fmla="val 4302"/>
              <a:gd name="f27" fmla="val 439"/>
              <a:gd name="f28" fmla="val 3588"/>
              <a:gd name="f29" fmla="val 437"/>
              <a:gd name="f30" fmla="val 2205"/>
              <a:gd name="f31" fmla="val 165"/>
              <a:gd name="f32" fmla="val 1488"/>
              <a:gd name="f33" fmla="val 201"/>
              <a:gd name="f34" fmla="val 750"/>
              <a:gd name="f35" fmla="val 209"/>
              <a:gd name="f36" fmla="val 270"/>
              <a:gd name="f37" fmla="val 482"/>
              <a:gd name="f38" fmla="+- 0 0 -90"/>
              <a:gd name="f39" fmla="*/ f3 1 5772"/>
              <a:gd name="f40" fmla="*/ f4 1 656"/>
              <a:gd name="f41" fmla="+- f7 0 f5"/>
              <a:gd name="f42" fmla="+- f6 0 f5"/>
              <a:gd name="f43" fmla="*/ f38 f0 1"/>
              <a:gd name="f44" fmla="*/ f42 1 5772"/>
              <a:gd name="f45" fmla="*/ f41 1 656"/>
              <a:gd name="f46" fmla="*/ f43 1 f2"/>
              <a:gd name="f47" fmla="*/ 6 1 f44"/>
              <a:gd name="f48" fmla="*/ 2 1 f45"/>
              <a:gd name="f49" fmla="*/ 2542 1 f44"/>
              <a:gd name="f50" fmla="*/ 0 1 f45"/>
              <a:gd name="f51" fmla="*/ 4374 1 f44"/>
              <a:gd name="f52" fmla="*/ 367 1 f45"/>
              <a:gd name="f53" fmla="*/ 5766 1 f44"/>
              <a:gd name="f54" fmla="*/ 55 1 f45"/>
              <a:gd name="f55" fmla="*/ 5772 1 f44"/>
              <a:gd name="f56" fmla="*/ 213 1 f45"/>
              <a:gd name="f57" fmla="*/ 4302 1 f44"/>
              <a:gd name="f58" fmla="*/ 439 1 f45"/>
              <a:gd name="f59" fmla="*/ 1488 1 f44"/>
              <a:gd name="f60" fmla="*/ 201 1 f45"/>
              <a:gd name="f61" fmla="*/ 0 1 f44"/>
              <a:gd name="f62" fmla="*/ 656 1 f45"/>
              <a:gd name="f63" fmla="+- f46 0 f1"/>
              <a:gd name="f64" fmla="*/ f61 f39 1"/>
              <a:gd name="f65" fmla="*/ f55 f39 1"/>
              <a:gd name="f66" fmla="*/ f62 f40 1"/>
              <a:gd name="f67" fmla="*/ f50 f40 1"/>
              <a:gd name="f68" fmla="*/ f47 f39 1"/>
              <a:gd name="f69" fmla="*/ f48 f40 1"/>
              <a:gd name="f70" fmla="*/ f49 f39 1"/>
              <a:gd name="f71" fmla="*/ f51 f39 1"/>
              <a:gd name="f72" fmla="*/ f52 f40 1"/>
              <a:gd name="f73" fmla="*/ f53 f39 1"/>
              <a:gd name="f74" fmla="*/ f54 f40 1"/>
              <a:gd name="f75" fmla="*/ f56 f40 1"/>
              <a:gd name="f76" fmla="*/ f57 f39 1"/>
              <a:gd name="f77" fmla="*/ f58 f40 1"/>
              <a:gd name="f78" fmla="*/ f59 f39 1"/>
              <a:gd name="f79" fmla="*/ f60 f40 1"/>
            </a:gdLst>
            <a:ahLst/>
            <a:cxnLst>
              <a:cxn ang="3cd4">
                <a:pos x="hc" y="t"/>
              </a:cxn>
              <a:cxn ang="0">
                <a:pos x="r" y="vc"/>
              </a:cxn>
              <a:cxn ang="cd4">
                <a:pos x="hc" y="b"/>
              </a:cxn>
              <a:cxn ang="cd2">
                <a:pos x="l" y="vc"/>
              </a:cxn>
              <a:cxn ang="f63">
                <a:pos x="f68" y="f69"/>
              </a:cxn>
              <a:cxn ang="f63">
                <a:pos x="f70" y="f67"/>
              </a:cxn>
              <a:cxn ang="f63">
                <a:pos x="f71" y="f72"/>
              </a:cxn>
              <a:cxn ang="f63">
                <a:pos x="f73" y="f74"/>
              </a:cxn>
              <a:cxn ang="f63">
                <a:pos x="f65" y="f75"/>
              </a:cxn>
              <a:cxn ang="f63">
                <a:pos x="f76" y="f77"/>
              </a:cxn>
              <a:cxn ang="f63">
                <a:pos x="f78" y="f79"/>
              </a:cxn>
              <a:cxn ang="f63">
                <a:pos x="f64" y="f66"/>
              </a:cxn>
              <a:cxn ang="f63">
                <a:pos x="f68" y="f69"/>
              </a:cxn>
            </a:cxnLst>
            <a:rect l="f64" t="f67" r="f65" b="f66"/>
            <a:pathLst>
              <a:path w="5772" h="656">
                <a:moveTo>
                  <a:pt x="f8" y="f9"/>
                </a:moveTo>
                <a:lnTo>
                  <a:pt x="f10" y="f5"/>
                </a:lnTo>
                <a:cubicBezTo>
                  <a:pt x="f11" y="f12"/>
                  <a:pt x="f13" y="f14"/>
                  <a:pt x="f15" y="f14"/>
                </a:cubicBezTo>
                <a:cubicBezTo>
                  <a:pt x="f16" y="f14"/>
                  <a:pt x="f17" y="f18"/>
                  <a:pt x="f19" y="f20"/>
                </a:cubicBezTo>
                <a:lnTo>
                  <a:pt x="f6" y="f21"/>
                </a:lnTo>
                <a:cubicBezTo>
                  <a:pt x="f22" y="f23"/>
                  <a:pt x="f24" y="f25"/>
                  <a:pt x="f26" y="f27"/>
                </a:cubicBezTo>
                <a:cubicBezTo>
                  <a:pt x="f28" y="f29"/>
                  <a:pt x="f30" y="f31"/>
                  <a:pt x="f32" y="f33"/>
                </a:cubicBezTo>
                <a:cubicBezTo>
                  <a:pt x="f34" y="f35"/>
                  <a:pt x="f36" y="f37"/>
                  <a:pt x="f5" y="f7"/>
                </a:cubicBezTo>
                <a:lnTo>
                  <a:pt x="f8" y="f9"/>
                </a:lnTo>
                <a:close/>
              </a:path>
            </a:pathLst>
          </a:custGeom>
          <a:gradFill>
            <a:gsLst>
              <a:gs pos="0">
                <a:srgbClr val="538B38">
                  <a:alpha val="45000"/>
                </a:srgbClr>
              </a:gs>
              <a:gs pos="100000">
                <a:srgbClr val="FFAC00">
                  <a:alpha val="5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sp>
        <p:nvSpPr>
          <p:cNvPr id="5" name="Freeform 10"/>
          <p:cNvSpPr/>
          <p:nvPr/>
        </p:nvSpPr>
        <p:spPr>
          <a:xfrm flipV="1">
            <a:off x="4381503" y="6219821"/>
            <a:ext cx="4762496" cy="638178"/>
          </a:xfrm>
          <a:custGeom>
            <a:avLst/>
            <a:gdLst>
              <a:gd name="f0" fmla="val 10800000"/>
              <a:gd name="f1" fmla="val 5400000"/>
              <a:gd name="f2" fmla="val 180"/>
              <a:gd name="f3" fmla="val w"/>
              <a:gd name="f4" fmla="val h"/>
              <a:gd name="f5" fmla="val 0"/>
              <a:gd name="f6" fmla="val 3000"/>
              <a:gd name="f7" fmla="val 595"/>
              <a:gd name="f8" fmla="val 174"/>
              <a:gd name="f9" fmla="val 102"/>
              <a:gd name="f10" fmla="val 1168"/>
              <a:gd name="f11" fmla="val 533"/>
              <a:gd name="f12" fmla="val 1668"/>
              <a:gd name="f13" fmla="val 564"/>
              <a:gd name="f14" fmla="val 2168"/>
              <a:gd name="f15" fmla="val 2778"/>
              <a:gd name="f16" fmla="val 279"/>
              <a:gd name="f17" fmla="val 186"/>
              <a:gd name="f18" fmla="val 6"/>
              <a:gd name="f19" fmla="+- 0 0 -90"/>
              <a:gd name="f20" fmla="*/ f3 1 3000"/>
              <a:gd name="f21" fmla="*/ f4 1 595"/>
              <a:gd name="f22" fmla="+- f7 0 f5"/>
              <a:gd name="f23" fmla="+- f6 0 f5"/>
              <a:gd name="f24" fmla="*/ f19 f0 1"/>
              <a:gd name="f25" fmla="*/ f23 1 3000"/>
              <a:gd name="f26" fmla="*/ f22 1 595"/>
              <a:gd name="f27" fmla="*/ f24 1 f2"/>
              <a:gd name="f28" fmla="*/ 0 1 f25"/>
              <a:gd name="f29" fmla="*/ 0 1 f26"/>
              <a:gd name="f30" fmla="*/ 1668 1 f25"/>
              <a:gd name="f31" fmla="*/ 564 1 f26"/>
              <a:gd name="f32" fmla="*/ 3000 1 f25"/>
              <a:gd name="f33" fmla="*/ 186 1 f26"/>
              <a:gd name="f34" fmla="*/ 6 1 f26"/>
              <a:gd name="f35" fmla="*/ 595 1 f26"/>
              <a:gd name="f36" fmla="+- f27 0 f1"/>
              <a:gd name="f37" fmla="*/ f28 f20 1"/>
              <a:gd name="f38" fmla="*/ f32 f20 1"/>
              <a:gd name="f39" fmla="*/ f35 f21 1"/>
              <a:gd name="f40" fmla="*/ f29 f21 1"/>
              <a:gd name="f41" fmla="*/ f30 f20 1"/>
              <a:gd name="f42" fmla="*/ f31 f21 1"/>
              <a:gd name="f43" fmla="*/ f33 f21 1"/>
              <a:gd name="f44" fmla="*/ f34 f21 1"/>
            </a:gdLst>
            <a:ahLst/>
            <a:cxnLst>
              <a:cxn ang="3cd4">
                <a:pos x="hc" y="t"/>
              </a:cxn>
              <a:cxn ang="0">
                <a:pos x="r" y="vc"/>
              </a:cxn>
              <a:cxn ang="cd4">
                <a:pos x="hc" y="b"/>
              </a:cxn>
              <a:cxn ang="cd2">
                <a:pos x="l" y="vc"/>
              </a:cxn>
              <a:cxn ang="f36">
                <a:pos x="f37" y="f40"/>
              </a:cxn>
              <a:cxn ang="f36">
                <a:pos x="f41" y="f42"/>
              </a:cxn>
              <a:cxn ang="f36">
                <a:pos x="f38" y="f43"/>
              </a:cxn>
              <a:cxn ang="f36">
                <a:pos x="f38" y="f44"/>
              </a:cxn>
              <a:cxn ang="f36">
                <a:pos x="f37" y="f40"/>
              </a:cxn>
            </a:cxnLst>
            <a:rect l="f37" t="f40" r="f38" b="f39"/>
            <a:pathLst>
              <a:path w="3000" h="595">
                <a:moveTo>
                  <a:pt x="f5" y="f5"/>
                </a:moveTo>
                <a:cubicBezTo>
                  <a:pt x="f8" y="f9"/>
                  <a:pt x="f10" y="f11"/>
                  <a:pt x="f12" y="f13"/>
                </a:cubicBezTo>
                <a:cubicBezTo>
                  <a:pt x="f14" y="f7"/>
                  <a:pt x="f15" y="f16"/>
                  <a:pt x="f6" y="f17"/>
                </a:cubicBezTo>
                <a:lnTo>
                  <a:pt x="f6" y="f18"/>
                </a:lnTo>
                <a:lnTo>
                  <a:pt x="f5" y="f5"/>
                </a:lnTo>
                <a:close/>
              </a:path>
            </a:pathLst>
          </a:custGeom>
          <a:gradFill>
            <a:gsLst>
              <a:gs pos="0">
                <a:srgbClr val="BE8300">
                  <a:alpha val="30000"/>
                </a:srgbClr>
              </a:gs>
              <a:gs pos="100000">
                <a:srgbClr val="62AF3D">
                  <a:alpha val="4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sp>
        <p:nvSpPr>
          <p:cNvPr id="6" name="Title 1"/>
          <p:cNvSpPr txBox="1">
            <a:spLocks noGrp="1"/>
          </p:cNvSpPr>
          <p:nvPr>
            <p:ph type="title"/>
          </p:nvPr>
        </p:nvSpPr>
        <p:spPr>
          <a:xfrm>
            <a:off x="609603" y="1176997"/>
            <a:ext cx="2212848" cy="1582625"/>
          </a:xfrm>
        </p:spPr>
        <p:txBody>
          <a:bodyPr lIns="45720" rIns="45720" bIns="45720"/>
          <a:lstStyle>
            <a:lvl1pPr>
              <a:defRPr sz="2000" b="1"/>
            </a:lvl1pPr>
          </a:lstStyle>
          <a:p>
            <a:pPr lvl="0"/>
            <a:r>
              <a:rPr lang="zh-CN"/>
              <a:t>单击此处编辑母版标题样式</a:t>
            </a:r>
            <a:endParaRPr lang="en-US"/>
          </a:p>
        </p:txBody>
      </p:sp>
      <p:sp>
        <p:nvSpPr>
          <p:cNvPr id="7" name="Text Placeholder 3"/>
          <p:cNvSpPr txBox="1">
            <a:spLocks noGrp="1"/>
          </p:cNvSpPr>
          <p:nvPr>
            <p:ph type="body" idx="2"/>
          </p:nvPr>
        </p:nvSpPr>
        <p:spPr>
          <a:xfrm>
            <a:off x="609603" y="2828787"/>
            <a:ext cx="2209803" cy="2179316"/>
          </a:xfrm>
        </p:spPr>
        <p:txBody>
          <a:bodyPr lIns="64008" rIns="45720"/>
          <a:lstStyle>
            <a:lvl1pPr marL="0" indent="0">
              <a:spcBef>
                <a:spcPts val="250"/>
              </a:spcBef>
              <a:buNone/>
              <a:defRPr sz="1300"/>
            </a:lvl1pPr>
          </a:lstStyle>
          <a:p>
            <a:pPr lvl="0"/>
            <a:r>
              <a:rPr lang="zh-CN"/>
              <a:t>单击此处编辑母版文本样式</a:t>
            </a:r>
          </a:p>
        </p:txBody>
      </p:sp>
      <p:sp>
        <p:nvSpPr>
          <p:cNvPr id="8" name="Picture Placeholder 2"/>
          <p:cNvSpPr txBox="1">
            <a:spLocks noGrp="1"/>
          </p:cNvSpPr>
          <p:nvPr>
            <p:ph type="pic" idx="1"/>
          </p:nvPr>
        </p:nvSpPr>
        <p:spPr>
          <a:xfrm rot="419990">
            <a:off x="3485793" y="1199519"/>
            <a:ext cx="4617720" cy="3931920"/>
          </a:xfrm>
          <a:solidFill>
            <a:srgbClr val="00B050"/>
          </a:solidFill>
          <a:ln w="2999">
            <a:solidFill>
              <a:srgbClr val="C0C0C0"/>
            </a:solidFill>
            <a:prstDash val="solid"/>
            <a:round/>
          </a:ln>
        </p:spPr>
        <p:txBody>
          <a:bodyPr/>
          <a:lstStyle>
            <a:lvl1pPr marL="0" indent="0">
              <a:spcBef>
                <a:spcPts val="800"/>
              </a:spcBef>
              <a:buNone/>
              <a:defRPr sz="3200"/>
            </a:lvl1pPr>
          </a:lstStyle>
          <a:p>
            <a:pPr lvl="0"/>
            <a:r>
              <a:rPr lang="zh-CN"/>
              <a:t>单击图标添加图片</a:t>
            </a:r>
            <a:endParaRPr lang="en-US"/>
          </a:p>
        </p:txBody>
      </p:sp>
      <p:sp>
        <p:nvSpPr>
          <p:cNvPr id="9" name="Date Placeholder 4"/>
          <p:cNvSpPr txBox="1">
            <a:spLocks noGrp="1"/>
          </p:cNvSpPr>
          <p:nvPr>
            <p:ph type="dt" sz="half" idx="7"/>
          </p:nvPr>
        </p:nvSpPr>
        <p:spPr/>
        <p:txBody>
          <a:bodyPr/>
          <a:lstStyle>
            <a:lvl1pPr>
              <a:defRPr/>
            </a:lvl1pPr>
          </a:lstStyle>
          <a:p>
            <a:pPr lvl="0"/>
            <a:fld id="{00913344-0D85-42DF-8CC6-98AEF96ED822}" type="datetime1">
              <a:rPr lang="en-US"/>
              <a:pPr lvl="0"/>
              <a:t>11/8/2020</a:t>
            </a:fld>
            <a:endParaRPr lang="en-US"/>
          </a:p>
        </p:txBody>
      </p:sp>
      <p:sp>
        <p:nvSpPr>
          <p:cNvPr id="10" name="Footer Placeholder 5"/>
          <p:cNvSpPr txBox="1">
            <a:spLocks noGrp="1"/>
          </p:cNvSpPr>
          <p:nvPr>
            <p:ph type="ftr" sz="quarter" idx="9"/>
          </p:nvPr>
        </p:nvSpPr>
        <p:spPr/>
        <p:txBody>
          <a:bodyPr/>
          <a:lstStyle>
            <a:lvl1pPr>
              <a:defRPr/>
            </a:lvl1pPr>
          </a:lstStyle>
          <a:p>
            <a:pPr lvl="0"/>
            <a:r>
              <a:rPr lang="ja-JP"/>
              <a:t>明文産業株式会社</a:t>
            </a:r>
          </a:p>
        </p:txBody>
      </p:sp>
      <p:sp>
        <p:nvSpPr>
          <p:cNvPr id="11" name="Slide Number Placeholder 6"/>
          <p:cNvSpPr txBox="1">
            <a:spLocks noGrp="1"/>
          </p:cNvSpPr>
          <p:nvPr>
            <p:ph type="sldNum" sz="quarter" idx="8"/>
          </p:nvPr>
        </p:nvSpPr>
        <p:spPr>
          <a:xfrm>
            <a:off x="8077196" y="6356351"/>
            <a:ext cx="609603" cy="365129"/>
          </a:xfrm>
        </p:spPr>
        <p:txBody>
          <a:bodyPr/>
          <a:lstStyle>
            <a:lvl1pPr>
              <a:defRPr/>
            </a:lvl1pPr>
          </a:lstStyle>
          <a:p>
            <a:pPr lvl="0"/>
            <a:fld id="{23D00571-7527-4198-A52F-3DE9D840FAC6}" type="slidenum">
              <a:t>‹#›</a:t>
            </a:fld>
            <a:endParaRPr lang="en-US"/>
          </a:p>
        </p:txBody>
      </p:sp>
    </p:spTree>
    <p:extLst>
      <p:ext uri="{BB962C8B-B14F-4D97-AF65-F5344CB8AC3E}">
        <p14:creationId xmlns:p14="http://schemas.microsoft.com/office/powerpoint/2010/main" val="231965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extLst>
              <a:ext uri="{28A0092B-C50C-407E-A947-70E740481C1C}">
                <a14:useLocalDpi xmlns:a14="http://schemas.microsoft.com/office/drawing/2010/main"/>
              </a:ext>
            </a:extLst>
          </a:blip>
          <a:tile sx="64987" sy="64987" algn="tl"/>
        </a:blipFill>
        <a:effectLst/>
      </p:bgPr>
    </p:bg>
    <p:spTree>
      <p:nvGrpSpPr>
        <p:cNvPr id="1" name=""/>
        <p:cNvGrpSpPr/>
        <p:nvPr/>
      </p:nvGrpSpPr>
      <p:grpSpPr>
        <a:xfrm>
          <a:off x="0" y="0"/>
          <a:ext cx="0" cy="0"/>
          <a:chOff x="0" y="0"/>
          <a:chExt cx="0" cy="0"/>
        </a:xfrm>
      </p:grpSpPr>
      <p:sp>
        <p:nvSpPr>
          <p:cNvPr id="2" name="Freeform 6"/>
          <p:cNvSpPr/>
          <p:nvPr/>
        </p:nvSpPr>
        <p:spPr>
          <a:xfrm>
            <a:off x="-9528" y="-7936"/>
            <a:ext cx="9163046" cy="1041401"/>
          </a:xfrm>
          <a:custGeom>
            <a:avLst/>
            <a:gdLst>
              <a:gd name="f0" fmla="val 10800000"/>
              <a:gd name="f1" fmla="val 5400000"/>
              <a:gd name="f2" fmla="val 180"/>
              <a:gd name="f3" fmla="val w"/>
              <a:gd name="f4" fmla="val h"/>
              <a:gd name="f5" fmla="val 0"/>
              <a:gd name="f6" fmla="val 5772"/>
              <a:gd name="f7" fmla="val 656"/>
              <a:gd name="f8" fmla="val 6"/>
              <a:gd name="f9" fmla="val 2"/>
              <a:gd name="f10" fmla="val 2542"/>
              <a:gd name="f11" fmla="val 2746"/>
              <a:gd name="f12" fmla="val 101"/>
              <a:gd name="f13" fmla="val 3828"/>
              <a:gd name="f14" fmla="val 367"/>
              <a:gd name="f15" fmla="val 4374"/>
              <a:gd name="f16" fmla="val 4920"/>
              <a:gd name="f17" fmla="val 5526"/>
              <a:gd name="f18" fmla="val 152"/>
              <a:gd name="f19" fmla="val 5766"/>
              <a:gd name="f20" fmla="val 55"/>
              <a:gd name="f21" fmla="val 213"/>
              <a:gd name="f22" fmla="val 5670"/>
              <a:gd name="f23" fmla="val 257"/>
              <a:gd name="f24" fmla="val 5016"/>
              <a:gd name="f25" fmla="val 441"/>
              <a:gd name="f26" fmla="val 4302"/>
              <a:gd name="f27" fmla="val 439"/>
              <a:gd name="f28" fmla="val 3588"/>
              <a:gd name="f29" fmla="val 437"/>
              <a:gd name="f30" fmla="val 2205"/>
              <a:gd name="f31" fmla="val 165"/>
              <a:gd name="f32" fmla="val 1488"/>
              <a:gd name="f33" fmla="val 201"/>
              <a:gd name="f34" fmla="val 750"/>
              <a:gd name="f35" fmla="val 209"/>
              <a:gd name="f36" fmla="val 270"/>
              <a:gd name="f37" fmla="val 482"/>
              <a:gd name="f38" fmla="+- 0 0 -90"/>
              <a:gd name="f39" fmla="*/ f3 1 5772"/>
              <a:gd name="f40" fmla="*/ f4 1 656"/>
              <a:gd name="f41" fmla="+- f7 0 f5"/>
              <a:gd name="f42" fmla="+- f6 0 f5"/>
              <a:gd name="f43" fmla="*/ f38 f0 1"/>
              <a:gd name="f44" fmla="*/ f42 1 5772"/>
              <a:gd name="f45" fmla="*/ f41 1 656"/>
              <a:gd name="f46" fmla="*/ f43 1 f2"/>
              <a:gd name="f47" fmla="*/ 6 1 f44"/>
              <a:gd name="f48" fmla="*/ 2 1 f45"/>
              <a:gd name="f49" fmla="*/ 2542 1 f44"/>
              <a:gd name="f50" fmla="*/ 0 1 f45"/>
              <a:gd name="f51" fmla="*/ 4374 1 f44"/>
              <a:gd name="f52" fmla="*/ 367 1 f45"/>
              <a:gd name="f53" fmla="*/ 5766 1 f44"/>
              <a:gd name="f54" fmla="*/ 55 1 f45"/>
              <a:gd name="f55" fmla="*/ 5772 1 f44"/>
              <a:gd name="f56" fmla="*/ 213 1 f45"/>
              <a:gd name="f57" fmla="*/ 4302 1 f44"/>
              <a:gd name="f58" fmla="*/ 439 1 f45"/>
              <a:gd name="f59" fmla="*/ 1488 1 f44"/>
              <a:gd name="f60" fmla="*/ 201 1 f45"/>
              <a:gd name="f61" fmla="*/ 0 1 f44"/>
              <a:gd name="f62" fmla="*/ 656 1 f45"/>
              <a:gd name="f63" fmla="+- f46 0 f1"/>
              <a:gd name="f64" fmla="*/ f61 f39 1"/>
              <a:gd name="f65" fmla="*/ f55 f39 1"/>
              <a:gd name="f66" fmla="*/ f62 f40 1"/>
              <a:gd name="f67" fmla="*/ f50 f40 1"/>
              <a:gd name="f68" fmla="*/ f47 f39 1"/>
              <a:gd name="f69" fmla="*/ f48 f40 1"/>
              <a:gd name="f70" fmla="*/ f49 f39 1"/>
              <a:gd name="f71" fmla="*/ f51 f39 1"/>
              <a:gd name="f72" fmla="*/ f52 f40 1"/>
              <a:gd name="f73" fmla="*/ f53 f39 1"/>
              <a:gd name="f74" fmla="*/ f54 f40 1"/>
              <a:gd name="f75" fmla="*/ f56 f40 1"/>
              <a:gd name="f76" fmla="*/ f57 f39 1"/>
              <a:gd name="f77" fmla="*/ f58 f40 1"/>
              <a:gd name="f78" fmla="*/ f59 f39 1"/>
              <a:gd name="f79" fmla="*/ f60 f40 1"/>
            </a:gdLst>
            <a:ahLst/>
            <a:cxnLst>
              <a:cxn ang="3cd4">
                <a:pos x="hc" y="t"/>
              </a:cxn>
              <a:cxn ang="0">
                <a:pos x="r" y="vc"/>
              </a:cxn>
              <a:cxn ang="cd4">
                <a:pos x="hc" y="b"/>
              </a:cxn>
              <a:cxn ang="cd2">
                <a:pos x="l" y="vc"/>
              </a:cxn>
              <a:cxn ang="f63">
                <a:pos x="f68" y="f69"/>
              </a:cxn>
              <a:cxn ang="f63">
                <a:pos x="f70" y="f67"/>
              </a:cxn>
              <a:cxn ang="f63">
                <a:pos x="f71" y="f72"/>
              </a:cxn>
              <a:cxn ang="f63">
                <a:pos x="f73" y="f74"/>
              </a:cxn>
              <a:cxn ang="f63">
                <a:pos x="f65" y="f75"/>
              </a:cxn>
              <a:cxn ang="f63">
                <a:pos x="f76" y="f77"/>
              </a:cxn>
              <a:cxn ang="f63">
                <a:pos x="f78" y="f79"/>
              </a:cxn>
              <a:cxn ang="f63">
                <a:pos x="f64" y="f66"/>
              </a:cxn>
              <a:cxn ang="f63">
                <a:pos x="f68" y="f69"/>
              </a:cxn>
            </a:cxnLst>
            <a:rect l="f64" t="f67" r="f65" b="f66"/>
            <a:pathLst>
              <a:path w="5772" h="656">
                <a:moveTo>
                  <a:pt x="f8" y="f9"/>
                </a:moveTo>
                <a:lnTo>
                  <a:pt x="f10" y="f5"/>
                </a:lnTo>
                <a:cubicBezTo>
                  <a:pt x="f11" y="f12"/>
                  <a:pt x="f13" y="f14"/>
                  <a:pt x="f15" y="f14"/>
                </a:cubicBezTo>
                <a:cubicBezTo>
                  <a:pt x="f16" y="f14"/>
                  <a:pt x="f17" y="f18"/>
                  <a:pt x="f19" y="f20"/>
                </a:cubicBezTo>
                <a:lnTo>
                  <a:pt x="f6" y="f21"/>
                </a:lnTo>
                <a:cubicBezTo>
                  <a:pt x="f22" y="f23"/>
                  <a:pt x="f24" y="f25"/>
                  <a:pt x="f26" y="f27"/>
                </a:cubicBezTo>
                <a:cubicBezTo>
                  <a:pt x="f28" y="f29"/>
                  <a:pt x="f30" y="f31"/>
                  <a:pt x="f32" y="f33"/>
                </a:cubicBezTo>
                <a:cubicBezTo>
                  <a:pt x="f34" y="f35"/>
                  <a:pt x="f36" y="f37"/>
                  <a:pt x="f5" y="f7"/>
                </a:cubicBezTo>
                <a:lnTo>
                  <a:pt x="f8" y="f9"/>
                </a:lnTo>
                <a:close/>
              </a:path>
            </a:pathLst>
          </a:custGeom>
          <a:gradFill>
            <a:gsLst>
              <a:gs pos="0">
                <a:srgbClr val="538B38">
                  <a:alpha val="45000"/>
                </a:srgbClr>
              </a:gs>
              <a:gs pos="100000">
                <a:srgbClr val="FFAC00">
                  <a:alpha val="5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sp>
        <p:nvSpPr>
          <p:cNvPr id="3" name="Freeform 7"/>
          <p:cNvSpPr/>
          <p:nvPr/>
        </p:nvSpPr>
        <p:spPr>
          <a:xfrm>
            <a:off x="4381503" y="-7936"/>
            <a:ext cx="4762496" cy="638178"/>
          </a:xfrm>
          <a:custGeom>
            <a:avLst/>
            <a:gdLst>
              <a:gd name="f0" fmla="val 10800000"/>
              <a:gd name="f1" fmla="val 5400000"/>
              <a:gd name="f2" fmla="val 180"/>
              <a:gd name="f3" fmla="val w"/>
              <a:gd name="f4" fmla="val h"/>
              <a:gd name="f5" fmla="val 0"/>
              <a:gd name="f6" fmla="val 3000"/>
              <a:gd name="f7" fmla="val 595"/>
              <a:gd name="f8" fmla="val 174"/>
              <a:gd name="f9" fmla="val 102"/>
              <a:gd name="f10" fmla="val 1168"/>
              <a:gd name="f11" fmla="val 533"/>
              <a:gd name="f12" fmla="val 1668"/>
              <a:gd name="f13" fmla="val 564"/>
              <a:gd name="f14" fmla="val 2168"/>
              <a:gd name="f15" fmla="val 2778"/>
              <a:gd name="f16" fmla="val 279"/>
              <a:gd name="f17" fmla="val 186"/>
              <a:gd name="f18" fmla="val 6"/>
              <a:gd name="f19" fmla="+- 0 0 -90"/>
              <a:gd name="f20" fmla="*/ f3 1 3000"/>
              <a:gd name="f21" fmla="*/ f4 1 595"/>
              <a:gd name="f22" fmla="+- f7 0 f5"/>
              <a:gd name="f23" fmla="+- f6 0 f5"/>
              <a:gd name="f24" fmla="*/ f19 f0 1"/>
              <a:gd name="f25" fmla="*/ f23 1 3000"/>
              <a:gd name="f26" fmla="*/ f22 1 595"/>
              <a:gd name="f27" fmla="*/ f24 1 f2"/>
              <a:gd name="f28" fmla="*/ 0 1 f25"/>
              <a:gd name="f29" fmla="*/ 0 1 f26"/>
              <a:gd name="f30" fmla="*/ 1668 1 f25"/>
              <a:gd name="f31" fmla="*/ 564 1 f26"/>
              <a:gd name="f32" fmla="*/ 3000 1 f25"/>
              <a:gd name="f33" fmla="*/ 186 1 f26"/>
              <a:gd name="f34" fmla="*/ 6 1 f26"/>
              <a:gd name="f35" fmla="*/ 595 1 f26"/>
              <a:gd name="f36" fmla="+- f27 0 f1"/>
              <a:gd name="f37" fmla="*/ f28 f20 1"/>
              <a:gd name="f38" fmla="*/ f32 f20 1"/>
              <a:gd name="f39" fmla="*/ f35 f21 1"/>
              <a:gd name="f40" fmla="*/ f29 f21 1"/>
              <a:gd name="f41" fmla="*/ f30 f20 1"/>
              <a:gd name="f42" fmla="*/ f31 f21 1"/>
              <a:gd name="f43" fmla="*/ f33 f21 1"/>
              <a:gd name="f44" fmla="*/ f34 f21 1"/>
            </a:gdLst>
            <a:ahLst/>
            <a:cxnLst>
              <a:cxn ang="3cd4">
                <a:pos x="hc" y="t"/>
              </a:cxn>
              <a:cxn ang="0">
                <a:pos x="r" y="vc"/>
              </a:cxn>
              <a:cxn ang="cd4">
                <a:pos x="hc" y="b"/>
              </a:cxn>
              <a:cxn ang="cd2">
                <a:pos x="l" y="vc"/>
              </a:cxn>
              <a:cxn ang="f36">
                <a:pos x="f37" y="f40"/>
              </a:cxn>
              <a:cxn ang="f36">
                <a:pos x="f41" y="f42"/>
              </a:cxn>
              <a:cxn ang="f36">
                <a:pos x="f38" y="f43"/>
              </a:cxn>
              <a:cxn ang="f36">
                <a:pos x="f38" y="f44"/>
              </a:cxn>
              <a:cxn ang="f36">
                <a:pos x="f37" y="f40"/>
              </a:cxn>
            </a:cxnLst>
            <a:rect l="f37" t="f40" r="f38" b="f39"/>
            <a:pathLst>
              <a:path w="3000" h="595">
                <a:moveTo>
                  <a:pt x="f5" y="f5"/>
                </a:moveTo>
                <a:cubicBezTo>
                  <a:pt x="f8" y="f9"/>
                  <a:pt x="f10" y="f11"/>
                  <a:pt x="f12" y="f13"/>
                </a:cubicBezTo>
                <a:cubicBezTo>
                  <a:pt x="f14" y="f7"/>
                  <a:pt x="f15" y="f16"/>
                  <a:pt x="f6" y="f17"/>
                </a:cubicBezTo>
                <a:lnTo>
                  <a:pt x="f6" y="f18"/>
                </a:lnTo>
                <a:lnTo>
                  <a:pt x="f5" y="f5"/>
                </a:lnTo>
                <a:close/>
              </a:path>
            </a:pathLst>
          </a:custGeom>
          <a:gradFill>
            <a:gsLst>
              <a:gs pos="0">
                <a:srgbClr val="BE8300">
                  <a:alpha val="30000"/>
                </a:srgbClr>
              </a:gs>
              <a:gs pos="100000">
                <a:srgbClr val="62AF3D">
                  <a:alpha val="4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sp>
        <p:nvSpPr>
          <p:cNvPr id="4" name="Title Placeholder 8"/>
          <p:cNvSpPr txBox="1">
            <a:spLocks noGrp="1"/>
          </p:cNvSpPr>
          <p:nvPr>
            <p:ph type="title"/>
          </p:nvPr>
        </p:nvSpPr>
        <p:spPr>
          <a:xfrm>
            <a:off x="457200" y="704846"/>
            <a:ext cx="8229600" cy="1143000"/>
          </a:xfrm>
          <a:prstGeom prst="rect">
            <a:avLst/>
          </a:prstGeom>
          <a:noFill/>
          <a:ln>
            <a:noFill/>
          </a:ln>
        </p:spPr>
        <p:txBody>
          <a:bodyPr vert="horz" wrap="square" lIns="0" tIns="45720" rIns="0" bIns="0" anchor="b" anchorCtr="0" compatLnSpc="1">
            <a:noAutofit/>
          </a:bodyPr>
          <a:lstStyle/>
          <a:p>
            <a:pPr lvl="0"/>
            <a:r>
              <a:rPr lang="zh-CN"/>
              <a:t>单击此处编辑母版标题样式</a:t>
            </a:r>
            <a:endParaRPr lang="en-US"/>
          </a:p>
        </p:txBody>
      </p:sp>
      <p:sp>
        <p:nvSpPr>
          <p:cNvPr id="5" name="Text Placeholder 29"/>
          <p:cNvSpPr txBox="1">
            <a:spLocks noGrp="1"/>
          </p:cNvSpPr>
          <p:nvPr>
            <p:ph type="body" idx="1"/>
          </p:nvPr>
        </p:nvSpPr>
        <p:spPr>
          <a:xfrm>
            <a:off x="457200" y="1935163"/>
            <a:ext cx="8229600" cy="4389440"/>
          </a:xfrm>
          <a:prstGeom prst="rect">
            <a:avLst/>
          </a:prstGeom>
          <a:noFill/>
          <a:ln>
            <a:noFill/>
          </a:ln>
        </p:spPr>
        <p:txBody>
          <a:bodyPr vert="horz" wrap="square" lIns="91440" tIns="45720" rIns="91440" bIns="45720" anchor="t" anchorCtr="0" compatLnSpc="1">
            <a:no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6" name="Date Placeholder 9"/>
          <p:cNvSpPr txBox="1">
            <a:spLocks noGrp="1"/>
          </p:cNvSpPr>
          <p:nvPr>
            <p:ph type="dt" sz="half" idx="2"/>
          </p:nvPr>
        </p:nvSpPr>
        <p:spPr>
          <a:xfrm>
            <a:off x="457200" y="6356351"/>
            <a:ext cx="2133596" cy="365129"/>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DA21B"/>
                </a:solidFill>
                <a:uFillTx/>
                <a:latin typeface="Constantia"/>
                <a:ea typeface="HGP明朝E"/>
                <a:cs typeface=""/>
              </a:defRPr>
            </a:lvl1pPr>
          </a:lstStyle>
          <a:p>
            <a:pPr lvl="0"/>
            <a:fld id="{AABDC7AB-C0D7-490E-A4B3-A9EAFB2D2132}" type="datetime1">
              <a:rPr lang="en-US"/>
              <a:pPr lvl="0"/>
              <a:t>11/8/2020</a:t>
            </a:fld>
            <a:endParaRPr lang="en-US"/>
          </a:p>
        </p:txBody>
      </p:sp>
      <p:sp>
        <p:nvSpPr>
          <p:cNvPr id="7" name="Footer Placeholder 21"/>
          <p:cNvSpPr txBox="1">
            <a:spLocks noGrp="1"/>
          </p:cNvSpPr>
          <p:nvPr>
            <p:ph type="ftr" sz="quarter" idx="3"/>
          </p:nvPr>
        </p:nvSpPr>
        <p:spPr>
          <a:xfrm>
            <a:off x="2667003" y="6356351"/>
            <a:ext cx="3352803" cy="365129"/>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ja-JP" sz="1200" b="0" i="0" u="none" strike="noStrike" kern="1200" cap="none" spc="0" baseline="0">
                <a:solidFill>
                  <a:srgbClr val="0DA21B"/>
                </a:solidFill>
                <a:uFillTx/>
                <a:latin typeface="Constantia"/>
                <a:ea typeface="HGP明朝E"/>
                <a:cs typeface=""/>
              </a:defRPr>
            </a:lvl1pPr>
          </a:lstStyle>
          <a:p>
            <a:pPr lvl="0"/>
            <a:r>
              <a:rPr lang="ja-JP"/>
              <a:t>明文産業株式会社</a:t>
            </a:r>
          </a:p>
        </p:txBody>
      </p:sp>
      <p:sp>
        <p:nvSpPr>
          <p:cNvPr id="8" name="Slide Number Placeholder 17"/>
          <p:cNvSpPr txBox="1">
            <a:spLocks noGrp="1"/>
          </p:cNvSpPr>
          <p:nvPr>
            <p:ph type="sldNum" sz="quarter" idx="4"/>
          </p:nvPr>
        </p:nvSpPr>
        <p:spPr>
          <a:xfrm>
            <a:off x="7924803" y="6356351"/>
            <a:ext cx="761996" cy="365129"/>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DA21B"/>
                </a:solidFill>
                <a:uFillTx/>
                <a:latin typeface="Constantia"/>
                <a:ea typeface="HGP明朝E"/>
                <a:cs typeface=""/>
              </a:defRPr>
            </a:lvl1pPr>
          </a:lstStyle>
          <a:p>
            <a:pPr lvl="0"/>
            <a:fld id="{2C0DC32C-8232-42F1-882D-17615BAEB204}" type="slidenum">
              <a:t>‹#›</a:t>
            </a:fld>
            <a:endParaRPr lang="en-US"/>
          </a:p>
        </p:txBody>
      </p:sp>
      <p:grpSp>
        <p:nvGrpSpPr>
          <p:cNvPr id="9" name="Group 1"/>
          <p:cNvGrpSpPr/>
          <p:nvPr/>
        </p:nvGrpSpPr>
        <p:grpSpPr>
          <a:xfrm>
            <a:off x="-19055" y="203198"/>
            <a:ext cx="9180510" cy="647696"/>
            <a:chOff x="-19055" y="203198"/>
            <a:chExt cx="9180510" cy="647696"/>
          </a:xfrm>
        </p:grpSpPr>
        <p:sp>
          <p:nvSpPr>
            <p:cNvPr id="10" name="Freeform 11"/>
            <p:cNvSpPr/>
            <p:nvPr/>
          </p:nvSpPr>
          <p:spPr>
            <a:xfrm rot="21435692">
              <a:off x="-19055" y="203198"/>
              <a:ext cx="9163019" cy="647696"/>
            </a:xfrm>
            <a:custGeom>
              <a:avLst/>
              <a:gdLst>
                <a:gd name="f0" fmla="val 10800000"/>
                <a:gd name="f1" fmla="val 5400000"/>
                <a:gd name="f2" fmla="val 180"/>
                <a:gd name="f3" fmla="val w"/>
                <a:gd name="f4" fmla="val h"/>
                <a:gd name="f5" fmla="val 0"/>
                <a:gd name="f6" fmla="val 5772"/>
                <a:gd name="f7" fmla="val 1055"/>
                <a:gd name="f8" fmla="val 966"/>
                <a:gd name="f9" fmla="val 282"/>
                <a:gd name="f10" fmla="val 738"/>
                <a:gd name="f11" fmla="val 923"/>
                <a:gd name="f12" fmla="val 275"/>
                <a:gd name="f13" fmla="val 1608"/>
                <a:gd name="f14" fmla="val 2293"/>
                <a:gd name="f15" fmla="val 289"/>
                <a:gd name="f16" fmla="val 3416"/>
                <a:gd name="f17" fmla="val 4110"/>
                <a:gd name="f18" fmla="val 1008"/>
                <a:gd name="f19" fmla="val 4804"/>
                <a:gd name="f20" fmla="val 961"/>
                <a:gd name="f21" fmla="val 5426"/>
                <a:gd name="f22" fmla="val 210"/>
                <a:gd name="f23" fmla="+- 0 0 -90"/>
                <a:gd name="f24" fmla="*/ f3 1 5772"/>
                <a:gd name="f25" fmla="*/ f4 1 1055"/>
                <a:gd name="f26" fmla="+- f7 0 f5"/>
                <a:gd name="f27" fmla="+- f6 0 f5"/>
                <a:gd name="f28" fmla="*/ f23 f0 1"/>
                <a:gd name="f29" fmla="*/ f27 1 5772"/>
                <a:gd name="f30" fmla="*/ f26 1 1055"/>
                <a:gd name="f31" fmla="*/ f28 1 f2"/>
                <a:gd name="f32" fmla="*/ 0 1 f29"/>
                <a:gd name="f33" fmla="*/ 966 1 f30"/>
                <a:gd name="f34" fmla="*/ 1608 1 f29"/>
                <a:gd name="f35" fmla="*/ 282 1 f30"/>
                <a:gd name="f36" fmla="*/ 4110 1 f29"/>
                <a:gd name="f37" fmla="*/ 1008 1 f30"/>
                <a:gd name="f38" fmla="*/ 5772 1 f29"/>
                <a:gd name="f39" fmla="*/ 0 1 f30"/>
                <a:gd name="f40" fmla="*/ 1055 1 f30"/>
                <a:gd name="f41" fmla="+- f31 0 f1"/>
                <a:gd name="f42" fmla="*/ f32 f24 1"/>
                <a:gd name="f43" fmla="*/ f38 f24 1"/>
                <a:gd name="f44" fmla="*/ f40 f25 1"/>
                <a:gd name="f45" fmla="*/ f39 f25 1"/>
                <a:gd name="f46" fmla="*/ f33 f25 1"/>
                <a:gd name="f47" fmla="*/ f34 f24 1"/>
                <a:gd name="f48" fmla="*/ f35 f25 1"/>
                <a:gd name="f49" fmla="*/ f36 f24 1"/>
                <a:gd name="f50" fmla="*/ f37 f25 1"/>
              </a:gdLst>
              <a:ahLst/>
              <a:cxnLst>
                <a:cxn ang="3cd4">
                  <a:pos x="hc" y="t"/>
                </a:cxn>
                <a:cxn ang="0">
                  <a:pos x="r" y="vc"/>
                </a:cxn>
                <a:cxn ang="cd4">
                  <a:pos x="hc" y="b"/>
                </a:cxn>
                <a:cxn ang="cd2">
                  <a:pos x="l" y="vc"/>
                </a:cxn>
                <a:cxn ang="f41">
                  <a:pos x="f42" y="f46"/>
                </a:cxn>
                <a:cxn ang="f41">
                  <a:pos x="f47" y="f48"/>
                </a:cxn>
                <a:cxn ang="f41">
                  <a:pos x="f49" y="f50"/>
                </a:cxn>
                <a:cxn ang="f41">
                  <a:pos x="f43" y="f45"/>
                </a:cxn>
              </a:cxnLst>
              <a:rect l="f42" t="f45" r="f43" b="f44"/>
              <a:pathLst>
                <a:path w="5772" h="1055">
                  <a:moveTo>
                    <a:pt x="f5" y="f8"/>
                  </a:moveTo>
                  <a:cubicBezTo>
                    <a:pt x="f9" y="f10"/>
                    <a:pt x="f11" y="f12"/>
                    <a:pt x="f13" y="f9"/>
                  </a:cubicBezTo>
                  <a:cubicBezTo>
                    <a:pt x="f14" y="f15"/>
                    <a:pt x="f16" y="f7"/>
                    <a:pt x="f17" y="f18"/>
                  </a:cubicBezTo>
                  <a:cubicBezTo>
                    <a:pt x="f19" y="f20"/>
                    <a:pt x="f21" y="f22"/>
                    <a:pt x="f6" y="f5"/>
                  </a:cubicBezTo>
                </a:path>
              </a:pathLst>
            </a:custGeom>
            <a:noFill/>
            <a:ln w="10799">
              <a:solidFill>
                <a:srgbClr val="689F4D">
                  <a:alpha val="56000"/>
                </a:srgbClr>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sp>
          <p:nvSpPr>
            <p:cNvPr id="11" name="Freeform 12"/>
            <p:cNvSpPr/>
            <p:nvPr/>
          </p:nvSpPr>
          <p:spPr>
            <a:xfrm rot="21435692">
              <a:off x="-14320" y="276478"/>
              <a:ext cx="9175775" cy="529108"/>
            </a:xfrm>
            <a:custGeom>
              <a:avLst/>
              <a:gdLst>
                <a:gd name="f0" fmla="val 10800000"/>
                <a:gd name="f1" fmla="val 5400000"/>
                <a:gd name="f2" fmla="val 180"/>
                <a:gd name="f3" fmla="val w"/>
                <a:gd name="f4" fmla="val h"/>
                <a:gd name="f5" fmla="val 0"/>
                <a:gd name="f6" fmla="val 5766"/>
                <a:gd name="f7" fmla="val 854"/>
                <a:gd name="f8" fmla="val 732"/>
                <a:gd name="f9" fmla="val 273"/>
                <a:gd name="f10" fmla="val 647"/>
                <a:gd name="f11" fmla="val 951"/>
                <a:gd name="f12" fmla="val 214"/>
                <a:gd name="f13" fmla="val 1638"/>
                <a:gd name="f14" fmla="val 228"/>
                <a:gd name="f15" fmla="val 2325"/>
                <a:gd name="f16" fmla="val 242"/>
                <a:gd name="f17" fmla="val 3434"/>
                <a:gd name="f18" fmla="val 4122"/>
                <a:gd name="f19" fmla="val 816"/>
                <a:gd name="f20" fmla="val 4810"/>
                <a:gd name="f21" fmla="val 778"/>
                <a:gd name="f22" fmla="val 5424"/>
                <a:gd name="f23" fmla="val 170"/>
                <a:gd name="f24" fmla="+- 0 0 -90"/>
                <a:gd name="f25" fmla="*/ f3 1 5766"/>
                <a:gd name="f26" fmla="*/ f4 1 854"/>
                <a:gd name="f27" fmla="+- f7 0 f5"/>
                <a:gd name="f28" fmla="+- f6 0 f5"/>
                <a:gd name="f29" fmla="*/ f24 f0 1"/>
                <a:gd name="f30" fmla="*/ f28 1 5766"/>
                <a:gd name="f31" fmla="*/ f27 1 854"/>
                <a:gd name="f32" fmla="*/ f29 1 f2"/>
                <a:gd name="f33" fmla="*/ 0 1 f30"/>
                <a:gd name="f34" fmla="*/ 732 1 f31"/>
                <a:gd name="f35" fmla="*/ 1638 1 f30"/>
                <a:gd name="f36" fmla="*/ 228 1 f31"/>
                <a:gd name="f37" fmla="*/ 4122 1 f30"/>
                <a:gd name="f38" fmla="*/ 816 1 f31"/>
                <a:gd name="f39" fmla="*/ 5766 1 f30"/>
                <a:gd name="f40" fmla="*/ 0 1 f31"/>
                <a:gd name="f41" fmla="*/ 854 1 f31"/>
                <a:gd name="f42" fmla="+- f32 0 f1"/>
                <a:gd name="f43" fmla="*/ f33 f25 1"/>
                <a:gd name="f44" fmla="*/ f39 f25 1"/>
                <a:gd name="f45" fmla="*/ f41 f26 1"/>
                <a:gd name="f46" fmla="*/ f40 f26 1"/>
                <a:gd name="f47" fmla="*/ f34 f26 1"/>
                <a:gd name="f48" fmla="*/ f35 f25 1"/>
                <a:gd name="f49" fmla="*/ f36 f26 1"/>
                <a:gd name="f50" fmla="*/ f37 f25 1"/>
                <a:gd name="f51" fmla="*/ f38 f26 1"/>
              </a:gdLst>
              <a:ahLst/>
              <a:cxnLst>
                <a:cxn ang="3cd4">
                  <a:pos x="hc" y="t"/>
                </a:cxn>
                <a:cxn ang="0">
                  <a:pos x="r" y="vc"/>
                </a:cxn>
                <a:cxn ang="cd4">
                  <a:pos x="hc" y="b"/>
                </a:cxn>
                <a:cxn ang="cd2">
                  <a:pos x="l" y="vc"/>
                </a:cxn>
                <a:cxn ang="f42">
                  <a:pos x="f43" y="f47"/>
                </a:cxn>
                <a:cxn ang="f42">
                  <a:pos x="f48" y="f49"/>
                </a:cxn>
                <a:cxn ang="f42">
                  <a:pos x="f50" y="f51"/>
                </a:cxn>
                <a:cxn ang="f42">
                  <a:pos x="f44" y="f46"/>
                </a:cxn>
              </a:cxnLst>
              <a:rect l="f43" t="f46" r="f44" b="f45"/>
              <a:pathLst>
                <a:path w="5766" h="854">
                  <a:moveTo>
                    <a:pt x="f5" y="f8"/>
                  </a:moveTo>
                  <a:cubicBezTo>
                    <a:pt x="f9" y="f10"/>
                    <a:pt x="f11" y="f12"/>
                    <a:pt x="f13" y="f14"/>
                  </a:cubicBezTo>
                  <a:cubicBezTo>
                    <a:pt x="f15" y="f16"/>
                    <a:pt x="f17" y="f7"/>
                    <a:pt x="f18" y="f19"/>
                  </a:cubicBezTo>
                  <a:cubicBezTo>
                    <a:pt x="f20" y="f21"/>
                    <a:pt x="f22" y="f23"/>
                    <a:pt x="f6" y="f5"/>
                  </a:cubicBezTo>
                </a:path>
              </a:pathLst>
            </a:custGeom>
            <a:noFill/>
            <a:ln w="9528">
              <a:solidFill>
                <a:srgbClr val="77B559">
                  <a:alpha val="56000"/>
                </a:srgbClr>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a typeface=""/>
                <a:cs typeface=""/>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0">
        <a:lnSpc>
          <a:spcPct val="100000"/>
        </a:lnSpc>
        <a:spcBef>
          <a:spcPts val="0"/>
        </a:spcBef>
        <a:spcAft>
          <a:spcPts val="0"/>
        </a:spcAft>
        <a:buNone/>
        <a:tabLst/>
        <a:defRPr lang="zh-CN" sz="5000" b="0" i="0" u="none" strike="noStrike" kern="1200" cap="none" spc="0" baseline="0">
          <a:solidFill>
            <a:srgbClr val="0EAA1D"/>
          </a:solidFill>
          <a:uFillTx/>
          <a:latin typeface="Calibri"/>
          <a:ea typeface="MS PGothic" pitchFamily="34"/>
        </a:defRPr>
      </a:lvl1pPr>
    </p:titleStyle>
    <p:bodyStyle>
      <a:lvl1pPr marL="273048" marR="0" lvl="0" indent="-273048" algn="l" defTabSz="914400" rtl="0" fontAlgn="auto" hangingPunct="0">
        <a:lnSpc>
          <a:spcPct val="100000"/>
        </a:lnSpc>
        <a:spcBef>
          <a:spcPts val="600"/>
        </a:spcBef>
        <a:spcAft>
          <a:spcPts val="0"/>
        </a:spcAft>
        <a:buClr>
          <a:srgbClr val="E4A81B"/>
        </a:buClr>
        <a:buSzPct val="95000"/>
        <a:buFont typeface="Wingdings 2" pitchFamily="18"/>
        <a:buChar char=""/>
        <a:tabLst/>
        <a:defRPr lang="zh-CN" sz="2600" b="0" i="0" u="none" strike="noStrike" kern="1200" cap="none" spc="0" baseline="0">
          <a:solidFill>
            <a:srgbClr val="000000"/>
          </a:solidFill>
          <a:uFillTx/>
          <a:latin typeface="Constantia"/>
          <a:ea typeface="宋体"/>
          <a:cs typeface="HGP明朝E"/>
        </a:defRPr>
      </a:lvl1pPr>
      <a:lvl2pPr marL="639759" marR="0" lvl="1" indent="-246065" algn="l" defTabSz="914400" rtl="0" fontAlgn="auto" hangingPunct="0">
        <a:lnSpc>
          <a:spcPct val="100000"/>
        </a:lnSpc>
        <a:spcBef>
          <a:spcPts val="600"/>
        </a:spcBef>
        <a:spcAft>
          <a:spcPts val="0"/>
        </a:spcAft>
        <a:buClr>
          <a:srgbClr val="3F9EE4"/>
        </a:buClr>
        <a:buSzPct val="85000"/>
        <a:buFont typeface="Wingdings 2" pitchFamily="18"/>
        <a:buChar char=""/>
        <a:tabLst/>
        <a:defRPr lang="zh-CN" sz="2400" b="0" i="0" u="none" strike="noStrike" kern="1200" cap="none" spc="0" baseline="0">
          <a:solidFill>
            <a:srgbClr val="000000"/>
          </a:solidFill>
          <a:uFillTx/>
          <a:latin typeface="Constantia"/>
          <a:ea typeface="宋体"/>
          <a:cs typeface="HGP明朝E"/>
        </a:defRPr>
      </a:lvl2pPr>
      <a:lvl3pPr marL="914400" marR="0" lvl="2" indent="-246065" algn="l" defTabSz="914400" rtl="0" fontAlgn="auto" hangingPunct="0">
        <a:lnSpc>
          <a:spcPct val="100000"/>
        </a:lnSpc>
        <a:spcBef>
          <a:spcPts val="500"/>
        </a:spcBef>
        <a:spcAft>
          <a:spcPts val="0"/>
        </a:spcAft>
        <a:buClr>
          <a:srgbClr val="77B559"/>
        </a:buClr>
        <a:buSzPct val="70000"/>
        <a:buFont typeface="Wingdings 2" pitchFamily="18"/>
        <a:buChar char=""/>
        <a:tabLst/>
        <a:defRPr lang="zh-CN" sz="2100" b="0" i="0" u="none" strike="noStrike" kern="1200" cap="none" spc="0" baseline="0">
          <a:solidFill>
            <a:srgbClr val="000000"/>
          </a:solidFill>
          <a:uFillTx/>
          <a:latin typeface="Constantia"/>
          <a:ea typeface="宋体"/>
          <a:cs typeface="HGP明朝E"/>
        </a:defRPr>
      </a:lvl3pPr>
      <a:lvl4pPr marL="1187448" marR="0" lvl="3" indent="-209553" algn="l" defTabSz="914400" rtl="0" fontAlgn="auto" hangingPunct="0">
        <a:lnSpc>
          <a:spcPct val="100000"/>
        </a:lnSpc>
        <a:spcBef>
          <a:spcPts val="500"/>
        </a:spcBef>
        <a:spcAft>
          <a:spcPts val="0"/>
        </a:spcAft>
        <a:buClr>
          <a:srgbClr val="E4A81B"/>
        </a:buClr>
        <a:buSzPct val="65000"/>
        <a:buFont typeface="Wingdings 2" pitchFamily="18"/>
        <a:buChar char=""/>
        <a:tabLst/>
        <a:defRPr lang="zh-CN" sz="2000" b="0" i="0" u="none" strike="noStrike" kern="1200" cap="none" spc="0" baseline="0">
          <a:solidFill>
            <a:srgbClr val="000000"/>
          </a:solidFill>
          <a:uFillTx/>
          <a:latin typeface="Constantia"/>
          <a:ea typeface="宋体"/>
          <a:cs typeface="HGP明朝E"/>
        </a:defRPr>
      </a:lvl4pPr>
      <a:lvl5pPr marL="1462089" marR="0" lvl="4" indent="-209553" algn="l" defTabSz="914400" rtl="0" fontAlgn="auto" hangingPunct="0">
        <a:lnSpc>
          <a:spcPct val="100000"/>
        </a:lnSpc>
        <a:spcBef>
          <a:spcPts val="500"/>
        </a:spcBef>
        <a:spcAft>
          <a:spcPts val="0"/>
        </a:spcAft>
        <a:buClr>
          <a:srgbClr val="108BB4"/>
        </a:buClr>
        <a:buSzPct val="65000"/>
        <a:buFont typeface="Wingdings 2" pitchFamily="18"/>
        <a:buChar char=""/>
        <a:tabLst/>
        <a:defRPr lang="zh-CN" sz="2000" b="0" i="0" u="none" strike="noStrike" kern="1200" cap="none" spc="0" baseline="0">
          <a:solidFill>
            <a:srgbClr val="000000"/>
          </a:solidFill>
          <a:uFillTx/>
          <a:latin typeface="Constantia"/>
          <a:ea typeface="宋体"/>
          <a:cs typeface="HGP明朝E"/>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46.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jpe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jpeg"/><Relationship Id="rId16" Type="http://schemas.openxmlformats.org/officeDocument/2006/relationships/image" Target="../media/image66.jpe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24" Type="http://schemas.openxmlformats.org/officeDocument/2006/relationships/image" Target="../media/image74.png"/><Relationship Id="rId5" Type="http://schemas.openxmlformats.org/officeDocument/2006/relationships/image" Target="../media/image55.jpeg"/><Relationship Id="rId15" Type="http://schemas.openxmlformats.org/officeDocument/2006/relationships/image" Target="../media/image65.jpg"/><Relationship Id="rId23" Type="http://schemas.openxmlformats.org/officeDocument/2006/relationships/image" Target="../media/image73.png"/><Relationship Id="rId10" Type="http://schemas.openxmlformats.org/officeDocument/2006/relationships/image" Target="../media/image60.jpeg"/><Relationship Id="rId19" Type="http://schemas.openxmlformats.org/officeDocument/2006/relationships/image" Target="../media/image69.pn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 Id="rId22"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jpe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tiff"/><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tiff"/><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tiff"/><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标题 1"/>
          <p:cNvSpPr txBox="1">
            <a:spLocks noGrp="1"/>
          </p:cNvSpPr>
          <p:nvPr>
            <p:ph type="ctrTitle"/>
          </p:nvPr>
        </p:nvSpPr>
        <p:spPr>
          <a:xfrm>
            <a:off x="608780" y="1124739"/>
            <a:ext cx="7851651" cy="1828800"/>
          </a:xfrm>
        </p:spPr>
        <p:txBody>
          <a:bodyPr/>
          <a:lstStyle/>
          <a:p>
            <a:pPr lvl="0" hangingPunct="1"/>
            <a:r>
              <a:rPr lang="ja-JP" altLang="en-US" sz="6000">
                <a:solidFill>
                  <a:srgbClr val="F2F2F2"/>
                </a:solidFill>
                <a:ea typeface="ＭＳ Ｐゴシック"/>
              </a:rPr>
              <a:t>明文産業株式会社</a:t>
            </a:r>
            <a:r>
              <a:rPr lang="en-US">
                <a:ea typeface="ＭＳ Ｐゴシック"/>
              </a:rPr>
              <a:t>	</a:t>
            </a:r>
          </a:p>
        </p:txBody>
      </p:sp>
      <p:sp>
        <p:nvSpPr>
          <p:cNvPr id="4" name="页脚占位符 4"/>
          <p:cNvSpPr txBox="1"/>
          <p:nvPr/>
        </p:nvSpPr>
        <p:spPr>
          <a:xfrm>
            <a:off x="2700342" y="6308729"/>
            <a:ext cx="3352803" cy="360365"/>
          </a:xfrm>
          <a:prstGeom prst="rect">
            <a:avLst/>
          </a:prstGeom>
          <a:noFill/>
          <a:ln>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B050"/>
                </a:solidFill>
                <a:uFillTx/>
                <a:latin typeface="Constantia"/>
                <a:ea typeface="HGP明朝E"/>
                <a:cs typeface="HGP明朝E"/>
              </a:rPr>
              <a:t>                       Meibun  Industry  co., ltd</a:t>
            </a:r>
          </a:p>
        </p:txBody>
      </p:sp>
      <p:sp>
        <p:nvSpPr>
          <p:cNvPr id="5" name="灯片编号占位符 5"/>
          <p:cNvSpPr txBox="1"/>
          <p:nvPr/>
        </p:nvSpPr>
        <p:spPr>
          <a:xfrm>
            <a:off x="7924803" y="6356351"/>
            <a:ext cx="761996" cy="365129"/>
          </a:xfrm>
          <a:prstGeom prst="rect">
            <a:avLst/>
          </a:prstGeom>
          <a:noFill/>
          <a:ln>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AF3C18-07FC-4F04-BB06-591915AE19B4}" type="slidenum">
              <a:rPr/>
              <a:t>1</a:t>
            </a:fld>
            <a:endParaRPr lang="en-US" sz="1200" b="0" i="0" u="none" strike="noStrike" kern="1200" cap="none" spc="0" baseline="0">
              <a:solidFill>
                <a:srgbClr val="00A84C"/>
              </a:solidFill>
              <a:uFillTx/>
              <a:latin typeface="Constantia"/>
              <a:ea typeface="HGP明朝E"/>
              <a:cs typeface=""/>
            </a:endParaRPr>
          </a:p>
        </p:txBody>
      </p:sp>
      <p:pic>
        <p:nvPicPr>
          <p:cNvPr id="6"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2602" y="2060572"/>
            <a:ext cx="1422404" cy="792163"/>
          </a:xfrm>
          <a:prstGeom prst="rect">
            <a:avLst/>
          </a:prstGeom>
          <a:noFill/>
          <a:ln>
            <a:noFill/>
          </a:ln>
        </p:spPr>
      </p:pic>
      <p:pic>
        <p:nvPicPr>
          <p:cNvPr id="10" name="图片 9" descr="明文产业VI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144000" cy="6524628"/>
          </a:xfrm>
          <a:prstGeom prst="rect">
            <a:avLst/>
          </a:prstGeom>
          <a:noFill/>
          <a:ln>
            <a:noFill/>
          </a:ln>
        </p:spPr>
      </p:pic>
      <p:pic>
        <p:nvPicPr>
          <p:cNvPr id="12" name="Picture 16" descr="C:\Users\wenbin\AppData\Roaming\Tencent\Users\2304176\QQ\WinTemp\RichOle\`)HONJ)92]O4C]YOUNSA0TM.jpg"/>
          <p:cNvPicPr>
            <a:picLocks noChangeAspect="1"/>
          </p:cNvPicPr>
          <p:nvPr/>
        </p:nvPicPr>
        <p:blipFill>
          <a:blip r:embed="rId5"/>
          <a:srcRect/>
          <a:stretch>
            <a:fillRect/>
          </a:stretch>
        </p:blipFill>
        <p:spPr>
          <a:xfrm>
            <a:off x="5364163" y="3500442"/>
            <a:ext cx="1541458" cy="288922"/>
          </a:xfrm>
          <a:prstGeom prst="rect">
            <a:avLst/>
          </a:prstGeom>
          <a:noFill/>
          <a:ln>
            <a:noFill/>
          </a:ln>
        </p:spPr>
      </p:pic>
      <p:grpSp>
        <p:nvGrpSpPr>
          <p:cNvPr id="13" name="组合 15"/>
          <p:cNvGrpSpPr/>
          <p:nvPr/>
        </p:nvGrpSpPr>
        <p:grpSpPr>
          <a:xfrm>
            <a:off x="5292720" y="3141658"/>
            <a:ext cx="1655769" cy="696919"/>
            <a:chOff x="5292720" y="3141658"/>
            <a:chExt cx="1655769" cy="696919"/>
          </a:xfrm>
        </p:grpSpPr>
        <p:pic>
          <p:nvPicPr>
            <p:cNvPr id="14" name="Picture 13" descr="C:\Users\wenbin\AppData\Roaming\Tencent\Users\2304176\QQ\WinTemp\RichOle\`)HONJ)92]O4C]YOUNSA0TM.jpg"/>
            <p:cNvPicPr>
              <a:picLocks noChangeAspect="1"/>
            </p:cNvPicPr>
            <p:nvPr/>
          </p:nvPicPr>
          <p:blipFill>
            <a:blip r:embed="rId5"/>
            <a:srcRect/>
            <a:stretch>
              <a:fillRect/>
            </a:stretch>
          </p:blipFill>
          <p:spPr>
            <a:xfrm>
              <a:off x="5292720" y="3141658"/>
              <a:ext cx="866778" cy="161921"/>
            </a:xfrm>
            <a:prstGeom prst="rect">
              <a:avLst/>
            </a:prstGeom>
            <a:noFill/>
            <a:ln>
              <a:noFill/>
            </a:ln>
          </p:spPr>
        </p:pic>
        <p:pic>
          <p:nvPicPr>
            <p:cNvPr id="15" name="Picture 14" descr="C:\Users\wenbin\AppData\Roaming\Tencent\Users\2304176\QQ\WinTemp\RichOle\`)HONJ)92]O4C]YOUNSA0TM.jpg"/>
            <p:cNvPicPr>
              <a:picLocks noChangeAspect="1"/>
            </p:cNvPicPr>
            <p:nvPr/>
          </p:nvPicPr>
          <p:blipFill>
            <a:blip r:embed="rId5"/>
            <a:srcRect/>
            <a:stretch>
              <a:fillRect/>
            </a:stretch>
          </p:blipFill>
          <p:spPr>
            <a:xfrm>
              <a:off x="5364163" y="3284533"/>
              <a:ext cx="866778" cy="161921"/>
            </a:xfrm>
            <a:prstGeom prst="rect">
              <a:avLst/>
            </a:prstGeom>
            <a:noFill/>
            <a:ln>
              <a:noFill/>
            </a:ln>
          </p:spPr>
        </p:pic>
        <p:pic>
          <p:nvPicPr>
            <p:cNvPr id="16" name="Picture 17" descr="C:\Users\wenbin\AppData\Roaming\Tencent\Users\2304176\QQ\WinTemp\RichOle\I6OIDX3(2Y8V{(~OEE2}FK3.jpg"/>
            <p:cNvPicPr>
              <a:picLocks noChangeAspect="1"/>
            </p:cNvPicPr>
            <p:nvPr/>
          </p:nvPicPr>
          <p:blipFill>
            <a:blip r:embed="rId6"/>
            <a:srcRect/>
            <a:stretch>
              <a:fillRect/>
            </a:stretch>
          </p:blipFill>
          <p:spPr>
            <a:xfrm>
              <a:off x="5364163" y="3500442"/>
              <a:ext cx="1584326" cy="338135"/>
            </a:xfrm>
            <a:prstGeom prst="rect">
              <a:avLst/>
            </a:prstGeom>
            <a:noFill/>
            <a:ln>
              <a:noFill/>
            </a:ln>
          </p:spPr>
        </p:pic>
      </p:grpSp>
      <p:sp>
        <p:nvSpPr>
          <p:cNvPr id="19" name="矩形 14"/>
          <p:cNvSpPr/>
          <p:nvPr/>
        </p:nvSpPr>
        <p:spPr>
          <a:xfrm>
            <a:off x="6948488" y="-31222"/>
            <a:ext cx="2312379" cy="33855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1600" b="1" i="0" u="none" strike="noStrike" kern="1200" cap="none" spc="0" baseline="0" dirty="0">
                <a:solidFill>
                  <a:srgbClr val="00843C"/>
                </a:solidFill>
                <a:uFillTx/>
                <a:latin typeface="+mn-ea"/>
                <a:cs typeface="HGP明朝E"/>
              </a:rPr>
              <a:t>Innovation</a:t>
            </a:r>
            <a:r>
              <a:rPr lang="ja-JP" altLang="en-US" sz="1600" b="1" i="0" u="none" strike="noStrike" kern="1200" cap="none" spc="0" baseline="0" dirty="0">
                <a:solidFill>
                  <a:srgbClr val="00843C"/>
                </a:solidFill>
                <a:uFillTx/>
                <a:latin typeface="+mn-ea"/>
                <a:cs typeface="HGP明朝E"/>
              </a:rPr>
              <a:t>　</a:t>
            </a:r>
            <a:r>
              <a:rPr lang="en-US" altLang="ja-JP" sz="1600" b="1" i="0" u="none" strike="noStrike" kern="1200" cap="none" spc="0" baseline="0" dirty="0">
                <a:solidFill>
                  <a:srgbClr val="00843C"/>
                </a:solidFill>
                <a:uFillTx/>
                <a:latin typeface="+mn-ea"/>
                <a:cs typeface="HGP明朝E"/>
              </a:rPr>
              <a:t>For</a:t>
            </a:r>
            <a:r>
              <a:rPr lang="ja-JP" altLang="en-US" sz="1600" b="1" i="0" u="none" strike="noStrike" kern="1200" cap="none" spc="0" baseline="0" dirty="0">
                <a:solidFill>
                  <a:srgbClr val="00843C"/>
                </a:solidFill>
                <a:uFillTx/>
                <a:latin typeface="+mn-ea"/>
                <a:cs typeface="HGP明朝E"/>
              </a:rPr>
              <a:t>　</a:t>
            </a:r>
            <a:r>
              <a:rPr lang="en-US" altLang="ja-JP" sz="1600" b="1" i="0" u="none" strike="noStrike" kern="1200" cap="none" spc="0" baseline="0" dirty="0">
                <a:solidFill>
                  <a:srgbClr val="00843C"/>
                </a:solidFill>
                <a:uFillTx/>
                <a:latin typeface="+mn-ea"/>
                <a:cs typeface="HGP明朝E"/>
              </a:rPr>
              <a:t>Future</a:t>
            </a:r>
            <a:endParaRPr lang="en-US" sz="1600" b="1" i="0" u="none" strike="noStrike" kern="1200" cap="none" spc="0" baseline="0" dirty="0">
              <a:solidFill>
                <a:srgbClr val="00843C"/>
              </a:solidFill>
              <a:uFillTx/>
              <a:latin typeface="+mn-ea"/>
              <a:cs typeface="HGP明朝E"/>
            </a:endParaRPr>
          </a:p>
        </p:txBody>
      </p:sp>
      <p:sp>
        <p:nvSpPr>
          <p:cNvPr id="20"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
        <p:nvSpPr>
          <p:cNvPr id="3" name="副标题 2"/>
          <p:cNvSpPr>
            <a:spLocks noGrp="1"/>
          </p:cNvSpPr>
          <p:nvPr>
            <p:ph type="subTitle" idx="1"/>
          </p:nvPr>
        </p:nvSpPr>
        <p:spPr>
          <a:xfrm>
            <a:off x="4799857" y="2286001"/>
            <a:ext cx="3966188" cy="1484946"/>
          </a:xfrm>
          <a:solidFill>
            <a:srgbClr val="4EB133"/>
          </a:solidFill>
          <a:ln>
            <a:solidFill>
              <a:srgbClr val="4EB133"/>
            </a:solidFill>
          </a:ln>
        </p:spPr>
        <p:txBody>
          <a:bodyPr/>
          <a:lstStyle/>
          <a:p>
            <a:pPr algn="ctr"/>
            <a:r>
              <a:rPr lang="ja-JP" altLang="en-US" sz="3600" dirty="0">
                <a:solidFill>
                  <a:schemeClr val="bg1">
                    <a:lumMod val="95000"/>
                  </a:schemeClr>
                </a:solidFill>
              </a:rPr>
              <a:t>明文産業株式会社</a:t>
            </a:r>
            <a:endParaRPr lang="en-US" altLang="ja-JP" sz="3600" dirty="0">
              <a:solidFill>
                <a:schemeClr val="bg1">
                  <a:lumMod val="95000"/>
                </a:schemeClr>
              </a:solidFill>
            </a:endParaRPr>
          </a:p>
          <a:p>
            <a:pPr algn="ctr"/>
            <a:r>
              <a:rPr lang="ja-JP" altLang="en-US" sz="3200" dirty="0">
                <a:solidFill>
                  <a:schemeClr val="bg1">
                    <a:lumMod val="95000"/>
                  </a:schemeClr>
                </a:solidFill>
              </a:rPr>
              <a:t>会社概要</a:t>
            </a:r>
          </a:p>
          <a:p>
            <a:pPr algn="ctr"/>
            <a:endParaRPr lang="zh-CN" altLang="en-US" sz="3600" dirty="0">
              <a:solidFill>
                <a:schemeClr val="bg1">
                  <a:lumMod val="95000"/>
                </a:schemeClr>
              </a:solidFill>
            </a:endParaRPr>
          </a:p>
          <a:p>
            <a:endParaRPr kumimoji="1" lang="zh-CN" altLang="en-US" sz="3600" dirty="0">
              <a:solidFill>
                <a:schemeClr val="bg1">
                  <a:lumMod val="9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4"/>
          <p:cNvGrpSpPr/>
          <p:nvPr/>
        </p:nvGrpSpPr>
        <p:grpSpPr>
          <a:xfrm>
            <a:off x="2860077" y="1038336"/>
            <a:ext cx="3972638" cy="3854797"/>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5"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350" noProof="1">
                <a:latin typeface="Arial" charset="0"/>
              </a:endParaRPr>
            </a:p>
          </p:txBody>
        </p:sp>
        <p:sp>
          <p:nvSpPr>
            <p:cNvPr id="6" name="Freeform 51"/>
            <p:cNvSpPr>
              <a:spLocks/>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350" noProof="1">
                <a:latin typeface="Arial" charset="0"/>
              </a:endParaRPr>
            </a:p>
          </p:txBody>
        </p:sp>
        <p:sp>
          <p:nvSpPr>
            <p:cNvPr id="7"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350" noProof="1">
                <a:latin typeface="Arial" charset="0"/>
              </a:endParaRPr>
            </a:p>
          </p:txBody>
        </p:sp>
      </p:grpSp>
      <p:sp>
        <p:nvSpPr>
          <p:cNvPr id="8" name="Text Box 56"/>
          <p:cNvSpPr txBox="1">
            <a:spLocks noChangeArrowheads="1"/>
          </p:cNvSpPr>
          <p:nvPr/>
        </p:nvSpPr>
        <p:spPr bwMode="auto">
          <a:xfrm>
            <a:off x="496867" y="3028194"/>
            <a:ext cx="23632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defRPr/>
            </a:pPr>
            <a:r>
              <a:rPr lang="ja-JP" altLang="en-US" sz="1600" b="1" kern="0">
                <a:solidFill>
                  <a:schemeClr val="tx1">
                    <a:lumMod val="95000"/>
                    <a:lumOff val="5000"/>
                  </a:schemeClr>
                </a:solidFill>
                <a:latin typeface="微软雅黑" pitchFamily="34" charset="-122"/>
                <a:ea typeface="微软雅黑" pitchFamily="34" charset="-122"/>
              </a:rPr>
              <a:t>　　</a:t>
            </a:r>
            <a:r>
              <a:rPr lang="en-US" altLang="ja-JP" sz="1600" b="1" kern="0" dirty="0">
                <a:solidFill>
                  <a:schemeClr val="tx1">
                    <a:lumMod val="95000"/>
                    <a:lumOff val="5000"/>
                  </a:schemeClr>
                </a:solidFill>
                <a:latin typeface="微软雅黑" pitchFamily="34" charset="-122"/>
                <a:ea typeface="微软雅黑" pitchFamily="34" charset="-122"/>
              </a:rPr>
              <a:t>Market recovery</a:t>
            </a:r>
            <a:r>
              <a:rPr lang="zh-CN" altLang="en-US" sz="1600" b="1" kern="0" dirty="0">
                <a:solidFill>
                  <a:schemeClr val="tx1">
                    <a:lumMod val="95000"/>
                    <a:lumOff val="5000"/>
                  </a:schemeClr>
                </a:solidFill>
                <a:latin typeface="微软雅黑" pitchFamily="34" charset="-122"/>
                <a:ea typeface="微软雅黑" pitchFamily="34" charset="-122"/>
              </a:rPr>
              <a:t> </a:t>
            </a:r>
            <a:r>
              <a:rPr kumimoji="0" lang="en" altLang="zh-CN" sz="900" spc="50" dirty="0">
                <a:ln w="11430"/>
                <a:solidFill>
                  <a:schemeClr val="tx1">
                    <a:lumMod val="95000"/>
                    <a:lumOff val="5000"/>
                  </a:schemeClr>
                </a:solidFill>
                <a:latin typeface="微软雅黑" pitchFamily="34" charset="-122"/>
                <a:ea typeface="微软雅黑" pitchFamily="34" charset="-122"/>
              </a:rPr>
              <a:t>Recover used electronics and </a:t>
            </a:r>
          </a:p>
          <a:p>
            <a:pPr eaLnBrk="1" latinLnBrk="1" hangingPunct="1">
              <a:defRPr/>
            </a:pPr>
            <a:r>
              <a:rPr kumimoji="0" lang="en" altLang="zh-CN" sz="900" spc="50" dirty="0">
                <a:ln w="11430"/>
                <a:solidFill>
                  <a:schemeClr val="tx1">
                    <a:lumMod val="95000"/>
                    <a:lumOff val="5000"/>
                  </a:schemeClr>
                </a:solidFill>
                <a:latin typeface="微软雅黑" pitchFamily="34" charset="-122"/>
                <a:ea typeface="微软雅黑" pitchFamily="34" charset="-122"/>
              </a:rPr>
              <a:t>consumables around the world</a:t>
            </a:r>
            <a:endParaRPr kumimoji="0" lang="en-US" altLang="zh-CN" sz="1050" spc="50" dirty="0">
              <a:ln w="11430"/>
              <a:solidFill>
                <a:schemeClr val="tx1">
                  <a:lumMod val="95000"/>
                  <a:lumOff val="5000"/>
                </a:schemeClr>
              </a:solidFill>
              <a:latin typeface="微软雅黑" pitchFamily="34" charset="-122"/>
              <a:ea typeface="微软雅黑" pitchFamily="34" charset="-122"/>
            </a:endParaRPr>
          </a:p>
        </p:txBody>
      </p:sp>
      <p:sp>
        <p:nvSpPr>
          <p:cNvPr id="10" name="Text Box 56"/>
          <p:cNvSpPr txBox="1">
            <a:spLocks noChangeArrowheads="1"/>
          </p:cNvSpPr>
          <p:nvPr/>
        </p:nvSpPr>
        <p:spPr bwMode="auto">
          <a:xfrm>
            <a:off x="5157145" y="1912996"/>
            <a:ext cx="3135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defRPr/>
            </a:pPr>
            <a:r>
              <a:rPr lang="en-US" altLang="zh-CN" sz="1200" kern="0" dirty="0">
                <a:solidFill>
                  <a:schemeClr val="tx1">
                    <a:lumMod val="95000"/>
                    <a:lumOff val="5000"/>
                  </a:schemeClr>
                </a:solidFill>
                <a:latin typeface="微软雅黑" pitchFamily="34" charset="-122"/>
                <a:ea typeface="微软雅黑" pitchFamily="34" charset="-122"/>
              </a:rPr>
              <a:t>India</a:t>
            </a:r>
            <a:r>
              <a:rPr lang="zh-CN" altLang="en-US" sz="1200" kern="0" dirty="0">
                <a:solidFill>
                  <a:schemeClr val="tx1">
                    <a:lumMod val="95000"/>
                    <a:lumOff val="5000"/>
                  </a:schemeClr>
                </a:solidFill>
                <a:latin typeface="微软雅黑" pitchFamily="34" charset="-122"/>
                <a:ea typeface="微软雅黑" pitchFamily="34" charset="-122"/>
              </a:rPr>
              <a:t> </a:t>
            </a:r>
            <a:r>
              <a:rPr lang="en-US" altLang="zh-CN" sz="1200" kern="0" dirty="0">
                <a:solidFill>
                  <a:schemeClr val="tx1">
                    <a:lumMod val="95000"/>
                    <a:lumOff val="5000"/>
                  </a:schemeClr>
                </a:solidFill>
                <a:latin typeface="微软雅黑" pitchFamily="34" charset="-122"/>
                <a:ea typeface="微软雅黑" pitchFamily="34" charset="-122"/>
              </a:rPr>
              <a:t>Factory</a:t>
            </a:r>
          </a:p>
          <a:p>
            <a:pPr eaLnBrk="1" latinLnBrk="1" hangingPunct="1">
              <a:defRPr/>
            </a:pPr>
            <a:r>
              <a:rPr lang="en" altLang="zh-CN" sz="1200" kern="0" dirty="0">
                <a:solidFill>
                  <a:schemeClr val="tx1">
                    <a:lumMod val="95000"/>
                    <a:lumOff val="5000"/>
                  </a:schemeClr>
                </a:solidFill>
                <a:latin typeface="微软雅黑" pitchFamily="34" charset="-122"/>
                <a:ea typeface="微软雅黑" pitchFamily="34" charset="-122"/>
              </a:rPr>
              <a:t>Separate reusable parts and recycled materials</a:t>
            </a:r>
            <a:endParaRPr kumimoji="0" lang="zh-CN" altLang="en-US" sz="1200" spc="50" dirty="0">
              <a:ln w="11430"/>
              <a:solidFill>
                <a:schemeClr val="tx1">
                  <a:lumMod val="95000"/>
                  <a:lumOff val="5000"/>
                </a:schemeClr>
              </a:solidFill>
              <a:latin typeface="微软雅黑" pitchFamily="34" charset="-122"/>
              <a:ea typeface="微软雅黑" pitchFamily="34" charset="-122"/>
            </a:endParaRPr>
          </a:p>
        </p:txBody>
      </p:sp>
      <p:pic>
        <p:nvPicPr>
          <p:cNvPr id="11" name="Picture 3" descr="G:\韩坤\各类素材\好图\map-marker-flag-3-right-pink.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a:off x="1686820" y="3832766"/>
            <a:ext cx="1542846" cy="13885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602206" y="3032653"/>
            <a:ext cx="1954213" cy="259856"/>
            <a:chOff x="673571" y="2200214"/>
            <a:chExt cx="1954213" cy="288729"/>
          </a:xfrm>
        </p:grpSpPr>
        <p:cxnSp>
          <p:nvCxnSpPr>
            <p:cNvPr id="13" name="Gerade Verbindung 17"/>
            <p:cNvCxnSpPr/>
            <p:nvPr/>
          </p:nvCxnSpPr>
          <p:spPr>
            <a:xfrm>
              <a:off x="673571" y="2488943"/>
              <a:ext cx="195421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a:off x="673571" y="2200214"/>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微软雅黑" pitchFamily="34" charset="-122"/>
              </a:endParaRPr>
            </a:p>
          </p:txBody>
        </p:sp>
      </p:grpSp>
      <p:grpSp>
        <p:nvGrpSpPr>
          <p:cNvPr id="15" name="组合 14"/>
          <p:cNvGrpSpPr/>
          <p:nvPr/>
        </p:nvGrpSpPr>
        <p:grpSpPr>
          <a:xfrm>
            <a:off x="6220410" y="4072351"/>
            <a:ext cx="1908448" cy="246903"/>
            <a:chOff x="6510860" y="3735291"/>
            <a:chExt cx="1908448" cy="274337"/>
          </a:xfrm>
        </p:grpSpPr>
        <p:cxnSp>
          <p:nvCxnSpPr>
            <p:cNvPr id="16" name="Gerade Verbindung 18"/>
            <p:cNvCxnSpPr/>
            <p:nvPr/>
          </p:nvCxnSpPr>
          <p:spPr>
            <a:xfrm>
              <a:off x="6543257" y="4009628"/>
              <a:ext cx="1876051"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7" name="等腰三角形 16"/>
            <p:cNvSpPr/>
            <p:nvPr/>
          </p:nvSpPr>
          <p:spPr>
            <a:xfrm>
              <a:off x="6510860" y="3735291"/>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微软雅黑" pitchFamily="34" charset="-122"/>
              </a:endParaRPr>
            </a:p>
          </p:txBody>
        </p:sp>
      </p:grpSp>
      <p:grpSp>
        <p:nvGrpSpPr>
          <p:cNvPr id="18" name="组合 17"/>
          <p:cNvGrpSpPr/>
          <p:nvPr/>
        </p:nvGrpSpPr>
        <p:grpSpPr>
          <a:xfrm rot="5400000">
            <a:off x="5621015" y="1347497"/>
            <a:ext cx="274337" cy="2046662"/>
            <a:chOff x="3292118" y="-894998"/>
            <a:chExt cx="274337" cy="2274068"/>
          </a:xfrm>
        </p:grpSpPr>
        <p:cxnSp>
          <p:nvCxnSpPr>
            <p:cNvPr id="19" name="Gerade Verbindung 20"/>
            <p:cNvCxnSpPr>
              <a:cxnSpLocks/>
            </p:cNvCxnSpPr>
            <p:nvPr/>
          </p:nvCxnSpPr>
          <p:spPr>
            <a:xfrm rot="16200000" flipH="1">
              <a:off x="2617432" y="42780"/>
              <a:ext cx="1875556"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0" name="等腰三角形 19"/>
            <p:cNvSpPr/>
            <p:nvPr/>
          </p:nvSpPr>
          <p:spPr>
            <a:xfrm rot="16200000">
              <a:off x="3230031" y="1042645"/>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微软雅黑" pitchFamily="34" charset="-122"/>
              </a:endParaRPr>
            </a:p>
          </p:txBody>
        </p:sp>
      </p:grpSp>
      <p:sp>
        <p:nvSpPr>
          <p:cNvPr id="21" name="Rectangle 18"/>
          <p:cNvSpPr>
            <a:spLocks noChangeArrowheads="1"/>
          </p:cNvSpPr>
          <p:nvPr/>
        </p:nvSpPr>
        <p:spPr bwMode="auto">
          <a:xfrm>
            <a:off x="1997833" y="5132302"/>
            <a:ext cx="3456384" cy="50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20000"/>
              </a:lnSpc>
            </a:pPr>
            <a:r>
              <a:rPr lang="en-US" altLang="zh-CN" sz="1100" dirty="0">
                <a:solidFill>
                  <a:srgbClr val="000000"/>
                </a:solidFill>
                <a:ea typeface="微软雅黑" pitchFamily="34" charset="-122"/>
              </a:rPr>
              <a:t>Become a product again.</a:t>
            </a:r>
            <a:endParaRPr lang="zh-CN" altLang="en-US" sz="1100" dirty="0">
              <a:solidFill>
                <a:srgbClr val="000000"/>
              </a:solidFill>
              <a:ea typeface="微软雅黑" pitchFamily="34" charset="-122"/>
            </a:endParaRPr>
          </a:p>
        </p:txBody>
      </p:sp>
      <p:sp>
        <p:nvSpPr>
          <p:cNvPr id="22" name="TextBox 21"/>
          <p:cNvSpPr txBox="1"/>
          <p:nvPr/>
        </p:nvSpPr>
        <p:spPr>
          <a:xfrm>
            <a:off x="89920" y="890735"/>
            <a:ext cx="3262432" cy="400110"/>
          </a:xfrm>
          <a:prstGeom prst="rect">
            <a:avLst/>
          </a:prstGeom>
          <a:noFill/>
        </p:spPr>
        <p:txBody>
          <a:bodyPr wrap="none" rtlCol="0">
            <a:spAutoFit/>
          </a:bodyPr>
          <a:lstStyle/>
          <a:p>
            <a:r>
              <a:rPr lang="zh-CN" altLang="en-US" sz="2000" b="1" kern="0" dirty="0">
                <a:solidFill>
                  <a:srgbClr val="1672BD"/>
                </a:solidFill>
                <a:latin typeface="微软雅黑" pitchFamily="34" charset="-122"/>
                <a:ea typeface="微软雅黑" pitchFamily="34" charset="-122"/>
              </a:rPr>
              <a:t>電子電機リサイクルフロー</a:t>
            </a:r>
            <a:endParaRPr lang="en-US" altLang="zh-CN" sz="2000" b="1" kern="0" dirty="0">
              <a:solidFill>
                <a:srgbClr val="1672BD"/>
              </a:solidFill>
              <a:latin typeface="微软雅黑" pitchFamily="34" charset="-122"/>
              <a:ea typeface="微软雅黑" pitchFamily="34" charset="-122"/>
            </a:endParaRPr>
          </a:p>
        </p:txBody>
      </p:sp>
      <p:sp>
        <p:nvSpPr>
          <p:cNvPr id="26" name="Text Box 56"/>
          <p:cNvSpPr txBox="1">
            <a:spLocks noChangeArrowheads="1"/>
          </p:cNvSpPr>
          <p:nvPr/>
        </p:nvSpPr>
        <p:spPr bwMode="auto">
          <a:xfrm>
            <a:off x="1986620" y="4846966"/>
            <a:ext cx="2774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defRPr/>
            </a:pPr>
            <a:r>
              <a:rPr kumimoji="0" lang="en" altLang="zh-CN" sz="1200" b="1" spc="50" dirty="0">
                <a:ln w="11430"/>
                <a:solidFill>
                  <a:srgbClr val="0432FF"/>
                </a:solidFill>
                <a:latin typeface="微软雅黑" pitchFamily="34" charset="-122"/>
                <a:ea typeface="微软雅黑" pitchFamily="34" charset="-122"/>
              </a:rPr>
              <a:t>Return to manufacturer with recycled materials and parts</a:t>
            </a:r>
            <a:endParaRPr kumimoji="0" lang="en-US" altLang="zh-CN" sz="1200" b="1" spc="50" dirty="0">
              <a:ln w="11430"/>
              <a:solidFill>
                <a:srgbClr val="0432FF"/>
              </a:solidFill>
              <a:latin typeface="微软雅黑" pitchFamily="34" charset="-122"/>
              <a:ea typeface="微软雅黑" pitchFamily="34" charset="-122"/>
            </a:endParaRPr>
          </a:p>
        </p:txBody>
      </p:sp>
      <p:pic>
        <p:nvPicPr>
          <p:cNvPr id="27" name="Picture 6">
            <a:extLst>
              <a:ext uri="{FF2B5EF4-FFF2-40B4-BE49-F238E27FC236}">
                <a16:creationId xmlns:a16="http://schemas.microsoft.com/office/drawing/2014/main" id="{A7FB202A-FCAE-4649-BBE4-3D21301B44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3704" y="1946403"/>
            <a:ext cx="608957" cy="435938"/>
          </a:xfrm>
          <a:prstGeom prst="rect">
            <a:avLst/>
          </a:prstGeom>
        </p:spPr>
      </p:pic>
      <p:pic>
        <p:nvPicPr>
          <p:cNvPr id="29" name="Picture 3">
            <a:extLst>
              <a:ext uri="{FF2B5EF4-FFF2-40B4-BE49-F238E27FC236}">
                <a16:creationId xmlns:a16="http://schemas.microsoft.com/office/drawing/2014/main" id="{B41320D2-1F92-F044-8153-C86ED9D8110B}"/>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597669" y="2537367"/>
            <a:ext cx="802952" cy="430859"/>
          </a:xfrm>
          <a:prstGeom prst="rect">
            <a:avLst/>
          </a:prstGeom>
          <a:ln>
            <a:solidFill>
              <a:srgbClr val="0070C0"/>
            </a:solidFill>
          </a:ln>
        </p:spPr>
      </p:pic>
      <p:sp>
        <p:nvSpPr>
          <p:cNvPr id="31" name="Text Box 56">
            <a:extLst>
              <a:ext uri="{FF2B5EF4-FFF2-40B4-BE49-F238E27FC236}">
                <a16:creationId xmlns:a16="http://schemas.microsoft.com/office/drawing/2014/main" id="{77C21AFB-2BF4-384C-BD2B-7F5DAB50BAA1}"/>
              </a:ext>
            </a:extLst>
          </p:cNvPr>
          <p:cNvSpPr txBox="1">
            <a:spLocks noChangeArrowheads="1"/>
          </p:cNvSpPr>
          <p:nvPr/>
        </p:nvSpPr>
        <p:spPr bwMode="auto">
          <a:xfrm>
            <a:off x="5800471" y="4351263"/>
            <a:ext cx="3359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defRPr/>
            </a:pPr>
            <a:r>
              <a:rPr kumimoji="0" lang="zh-CN" altLang="en-US" sz="1000" spc="50" dirty="0">
                <a:ln w="11430"/>
                <a:solidFill>
                  <a:schemeClr val="tx1">
                    <a:lumMod val="95000"/>
                    <a:lumOff val="5000"/>
                  </a:schemeClr>
                </a:solidFill>
                <a:latin typeface="微软雅黑" pitchFamily="34" charset="-122"/>
                <a:ea typeface="微软雅黑" pitchFamily="34" charset="-122"/>
              </a:rPr>
              <a:t>・ </a:t>
            </a:r>
            <a:r>
              <a:rPr kumimoji="0" lang="en-US" altLang="zh-CN" sz="1000" spc="50" dirty="0">
                <a:ln w="11430"/>
                <a:solidFill>
                  <a:schemeClr val="tx1">
                    <a:lumMod val="95000"/>
                    <a:lumOff val="5000"/>
                  </a:schemeClr>
                </a:solidFill>
                <a:latin typeface="微软雅黑" pitchFamily="34" charset="-122"/>
                <a:ea typeface="微软雅黑" pitchFamily="34" charset="-122"/>
              </a:rPr>
              <a:t>Plastic is pelleted in Malaysia</a:t>
            </a:r>
          </a:p>
          <a:p>
            <a:pPr eaLnBrk="1" latinLnBrk="1" hangingPunct="1">
              <a:defRPr/>
            </a:pPr>
            <a:r>
              <a:rPr kumimoji="0" lang="zh-CN" altLang="en-US" sz="1000" spc="50" dirty="0">
                <a:ln w="11430"/>
                <a:solidFill>
                  <a:schemeClr val="tx1">
                    <a:lumMod val="95000"/>
                    <a:lumOff val="5000"/>
                  </a:schemeClr>
                </a:solidFill>
                <a:latin typeface="微软雅黑" pitchFamily="34" charset="-122"/>
                <a:ea typeface="微软雅黑" pitchFamily="34" charset="-122"/>
              </a:rPr>
              <a:t>・ </a:t>
            </a:r>
            <a:r>
              <a:rPr kumimoji="0" lang="en-US" altLang="zh-CN" sz="1000" spc="50" dirty="0">
                <a:ln w="11430"/>
                <a:solidFill>
                  <a:schemeClr val="tx1">
                    <a:lumMod val="95000"/>
                    <a:lumOff val="5000"/>
                  </a:schemeClr>
                </a:solidFill>
                <a:latin typeface="微软雅黑" pitchFamily="34" charset="-122"/>
                <a:ea typeface="微软雅黑" pitchFamily="34" charset="-122"/>
              </a:rPr>
              <a:t>Metal is recycled at Japanese refineries</a:t>
            </a:r>
          </a:p>
          <a:p>
            <a:pPr eaLnBrk="1" latinLnBrk="1" hangingPunct="1">
              <a:defRPr/>
            </a:pPr>
            <a:r>
              <a:rPr kumimoji="0" lang="zh-CN" altLang="en-US" sz="1000" spc="50" dirty="0">
                <a:ln w="11430"/>
                <a:solidFill>
                  <a:schemeClr val="tx1">
                    <a:lumMod val="95000"/>
                    <a:lumOff val="5000"/>
                  </a:schemeClr>
                </a:solidFill>
                <a:latin typeface="微软雅黑" pitchFamily="34" charset="-122"/>
                <a:ea typeface="微软雅黑" pitchFamily="34" charset="-122"/>
              </a:rPr>
              <a:t>・ </a:t>
            </a:r>
            <a:r>
              <a:rPr kumimoji="0" lang="en-US" altLang="zh-CN" sz="1000" spc="50" dirty="0">
                <a:ln w="11430"/>
                <a:solidFill>
                  <a:schemeClr val="tx1">
                    <a:lumMod val="95000"/>
                    <a:lumOff val="5000"/>
                  </a:schemeClr>
                </a:solidFill>
                <a:latin typeface="微软雅黑" pitchFamily="34" charset="-122"/>
                <a:ea typeface="微软雅黑" pitchFamily="34" charset="-122"/>
              </a:rPr>
              <a:t>Reuse parts will be returned to the customer</a:t>
            </a:r>
          </a:p>
        </p:txBody>
      </p:sp>
      <p:pic>
        <p:nvPicPr>
          <p:cNvPr id="32" name="Picture 7">
            <a:extLst>
              <a:ext uri="{FF2B5EF4-FFF2-40B4-BE49-F238E27FC236}">
                <a16:creationId xmlns:a16="http://schemas.microsoft.com/office/drawing/2014/main" id="{9080E52D-FE9F-5A42-8A1C-5D3EBD58FF5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03998" y="3873401"/>
            <a:ext cx="598726" cy="429557"/>
          </a:xfrm>
          <a:prstGeom prst="rect">
            <a:avLst/>
          </a:prstGeom>
        </p:spPr>
      </p:pic>
      <p:pic>
        <p:nvPicPr>
          <p:cNvPr id="33" name="Picture 15">
            <a:extLst>
              <a:ext uri="{FF2B5EF4-FFF2-40B4-BE49-F238E27FC236}">
                <a16:creationId xmlns:a16="http://schemas.microsoft.com/office/drawing/2014/main" id="{86E75E68-7B6B-E248-9858-D4F69E9D017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61493" y="3829076"/>
            <a:ext cx="598726" cy="433157"/>
          </a:xfrm>
          <a:prstGeom prst="rect">
            <a:avLst/>
          </a:prstGeom>
        </p:spPr>
      </p:pic>
      <p:pic>
        <p:nvPicPr>
          <p:cNvPr id="34" name="图片 33">
            <a:extLst>
              <a:ext uri="{FF2B5EF4-FFF2-40B4-BE49-F238E27FC236}">
                <a16:creationId xmlns:a16="http://schemas.microsoft.com/office/drawing/2014/main" id="{106BD291-9F5F-E643-B379-641CB43FAAA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87389" y="1962523"/>
            <a:ext cx="1160547" cy="877319"/>
          </a:xfrm>
          <a:prstGeom prst="rect">
            <a:avLst/>
          </a:prstGeom>
        </p:spPr>
      </p:pic>
      <p:pic>
        <p:nvPicPr>
          <p:cNvPr id="35" name="Picture 59">
            <a:extLst>
              <a:ext uri="{FF2B5EF4-FFF2-40B4-BE49-F238E27FC236}">
                <a16:creationId xmlns:a16="http://schemas.microsoft.com/office/drawing/2014/main" id="{15E45A47-CBFB-1047-A8CC-56052AE351E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170116" y="2103298"/>
            <a:ext cx="702945" cy="570071"/>
          </a:xfrm>
          <a:prstGeom prst="rect">
            <a:avLst/>
          </a:prstGeom>
        </p:spPr>
      </p:pic>
      <p:pic>
        <p:nvPicPr>
          <p:cNvPr id="36" name="Picture 4">
            <a:extLst>
              <a:ext uri="{FF2B5EF4-FFF2-40B4-BE49-F238E27FC236}">
                <a16:creationId xmlns:a16="http://schemas.microsoft.com/office/drawing/2014/main" id="{95C5503B-F6CC-F54C-ADED-F9283BD356D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39764" y="2496752"/>
            <a:ext cx="1028568" cy="734969"/>
          </a:xfrm>
          <a:prstGeom prst="rect">
            <a:avLst/>
          </a:prstGeom>
        </p:spPr>
      </p:pic>
      <p:pic>
        <p:nvPicPr>
          <p:cNvPr id="38" name="图片 37">
            <a:extLst>
              <a:ext uri="{FF2B5EF4-FFF2-40B4-BE49-F238E27FC236}">
                <a16:creationId xmlns:a16="http://schemas.microsoft.com/office/drawing/2014/main" id="{6B3D8482-111E-F947-8A33-4AEAB6033EF7}"/>
              </a:ext>
            </a:extLst>
          </p:cNvPr>
          <p:cNvPicPr/>
          <p:nvPr/>
        </p:nvPicPr>
        <p:blipFill>
          <a:blip r:embed="rId12" cstate="print">
            <a:extLst>
              <a:ext uri="{28A0092B-C50C-407E-A947-70E740481C1C}">
                <a14:useLocalDpi xmlns:a14="http://schemas.microsoft.com/office/drawing/2010/main"/>
              </a:ext>
            </a:extLst>
          </a:blip>
          <a:stretch>
            <a:fillRect/>
          </a:stretch>
        </p:blipFill>
        <p:spPr>
          <a:xfrm>
            <a:off x="4860072" y="4325569"/>
            <a:ext cx="594145" cy="801003"/>
          </a:xfrm>
          <a:prstGeom prst="rect">
            <a:avLst/>
          </a:prstGeom>
        </p:spPr>
      </p:pic>
      <p:pic>
        <p:nvPicPr>
          <p:cNvPr id="40" name="图片 39" descr="图片包含 电子产品&#10;&#10;&#10;&#10;自动生成的说明">
            <a:extLst>
              <a:ext uri="{FF2B5EF4-FFF2-40B4-BE49-F238E27FC236}">
                <a16:creationId xmlns:a16="http://schemas.microsoft.com/office/drawing/2014/main" id="{C1E4A90C-45D3-E842-A840-44FC3009188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708981" y="5058296"/>
            <a:ext cx="795338" cy="633413"/>
          </a:xfrm>
          <a:prstGeom prst="rect">
            <a:avLst/>
          </a:prstGeom>
        </p:spPr>
      </p:pic>
      <p:sp>
        <p:nvSpPr>
          <p:cNvPr id="39" name="正方形/長方形 1">
            <a:extLst>
              <a:ext uri="{FF2B5EF4-FFF2-40B4-BE49-F238E27FC236}">
                <a16:creationId xmlns:a16="http://schemas.microsoft.com/office/drawing/2014/main" id="{3EC3577D-F275-9947-8638-A6E88B0DA23A}"/>
              </a:ext>
            </a:extLst>
          </p:cNvPr>
          <p:cNvSpPr/>
          <p:nvPr/>
        </p:nvSpPr>
        <p:spPr>
          <a:xfrm>
            <a:off x="-1" y="6458477"/>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400" dirty="0">
              <a:latin typeface="Gungsuh" panose="02030600000101010101" pitchFamily="18" charset="-127"/>
              <a:ea typeface="Gungsuh" panose="02030600000101010101" pitchFamily="18" charset="-127"/>
            </a:endParaRPr>
          </a:p>
        </p:txBody>
      </p:sp>
      <p:sp>
        <p:nvSpPr>
          <p:cNvPr id="41" name="文本框 40">
            <a:extLst>
              <a:ext uri="{FF2B5EF4-FFF2-40B4-BE49-F238E27FC236}">
                <a16:creationId xmlns:a16="http://schemas.microsoft.com/office/drawing/2014/main" id="{1649630F-60D4-AF48-9D5D-427C0D6A291B}"/>
              </a:ext>
            </a:extLst>
          </p:cNvPr>
          <p:cNvSpPr txBox="1"/>
          <p:nvPr/>
        </p:nvSpPr>
        <p:spPr>
          <a:xfrm>
            <a:off x="6148425" y="6458477"/>
            <a:ext cx="2858475" cy="646331"/>
          </a:xfrm>
          <a:prstGeom prst="rect">
            <a:avLst/>
          </a:prstGeom>
          <a:noFill/>
        </p:spPr>
        <p:txBody>
          <a:bodyPr wrap="none" rtlCol="0">
            <a:spAutoFit/>
          </a:bodyPr>
          <a:lstStyle/>
          <a:p>
            <a:r>
              <a:rPr lang="ja-JP" altLang="en-US" dirty="0">
                <a:ln w="0"/>
                <a:effectLst>
                  <a:outerShdw blurRad="38100" dist="19050" dir="2700000" algn="tl" rotWithShape="0">
                    <a:schemeClr val="dk1">
                      <a:alpha val="40000"/>
                    </a:schemeClr>
                  </a:outerShdw>
                </a:effectLst>
              </a:rPr>
              <a:t>Ｃｒｅａｔｉｎｇ　Ｓｈａｒｅｄ　Ｖａｌｕｅ</a:t>
            </a:r>
          </a:p>
          <a:p>
            <a:endParaRPr kumimoji="1" lang="zh-CN" altLang="en-US" dirty="0"/>
          </a:p>
        </p:txBody>
      </p:sp>
      <p:sp>
        <p:nvSpPr>
          <p:cNvPr id="42" name="正方形/長方形 1">
            <a:extLst>
              <a:ext uri="{FF2B5EF4-FFF2-40B4-BE49-F238E27FC236}">
                <a16:creationId xmlns:a16="http://schemas.microsoft.com/office/drawing/2014/main" id="{FA5D7BAE-BB43-5549-94FC-0AE2E9ED7392}"/>
              </a:ext>
            </a:extLst>
          </p:cNvPr>
          <p:cNvSpPr/>
          <p:nvPr/>
        </p:nvSpPr>
        <p:spPr>
          <a:xfrm>
            <a:off x="0" y="6927"/>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400" dirty="0">
              <a:latin typeface="Gungsuh" panose="02030600000101010101" pitchFamily="18" charset="-127"/>
              <a:ea typeface="Gungsuh" panose="02030600000101010101" pitchFamily="18" charset="-127"/>
            </a:endParaRPr>
          </a:p>
        </p:txBody>
      </p:sp>
      <p:pic>
        <p:nvPicPr>
          <p:cNvPr id="44" name="图片 43">
            <a:extLst>
              <a:ext uri="{FF2B5EF4-FFF2-40B4-BE49-F238E27FC236}">
                <a16:creationId xmlns:a16="http://schemas.microsoft.com/office/drawing/2014/main" id="{C861DB2B-6FFE-FA4B-B2E4-3CDE782FDD6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9920" y="75614"/>
            <a:ext cx="958117" cy="621655"/>
          </a:xfrm>
          <a:prstGeom prst="rect">
            <a:avLst/>
          </a:prstGeom>
        </p:spPr>
      </p:pic>
    </p:spTree>
    <p:extLst>
      <p:ext uri="{BB962C8B-B14F-4D97-AF65-F5344CB8AC3E}">
        <p14:creationId xmlns:p14="http://schemas.microsoft.com/office/powerpoint/2010/main" val="3265395448"/>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750"/>
                                        <p:tgtEl>
                                          <p:spTgt spid="21">
                                            <p:txEl>
                                              <p:pRg st="0" end="0"/>
                                            </p:txEl>
                                          </p:spTgt>
                                        </p:tgtEl>
                                      </p:cBhvr>
                                    </p:animEffect>
                                    <p:anim calcmode="lin" valueType="num">
                                      <p:cBhvr>
                                        <p:cTn id="4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3" dur="750" fill="hold"/>
                                        <p:tgtEl>
                                          <p:spTgt spid="21">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strVal val="#ppt_x"/>
                                          </p:val>
                                        </p:tav>
                                        <p:tav tm="100000">
                                          <p:val>
                                            <p:strVal val="#ppt_x"/>
                                          </p:val>
                                        </p:tav>
                                      </p:tavLst>
                                    </p:anim>
                                    <p:anim calcmode="lin" valueType="num">
                                      <p:cBhvr>
                                        <p:cTn id="48" dur="5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anim calcmode="lin" valueType="num">
                                      <p:cBhvr>
                                        <p:cTn id="52" dur="500" fill="hold"/>
                                        <p:tgtEl>
                                          <p:spTgt spid="31"/>
                                        </p:tgtEl>
                                        <p:attrNameLst>
                                          <p:attrName>ppt_x</p:attrName>
                                        </p:attrNameLst>
                                      </p:cBhvr>
                                      <p:tavLst>
                                        <p:tav tm="0">
                                          <p:val>
                                            <p:strVal val="#ppt_x"/>
                                          </p:val>
                                        </p:tav>
                                        <p:tav tm="100000">
                                          <p:val>
                                            <p:strVal val="#ppt_x"/>
                                          </p:val>
                                        </p:tav>
                                      </p:tavLst>
                                    </p:anim>
                                    <p:anim calcmode="lin" valueType="num">
                                      <p:cBhvr>
                                        <p:cTn id="5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1" grpId="0" build="p"/>
      <p:bldP spid="2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1004300" y="999667"/>
            <a:ext cx="7569350" cy="452856"/>
          </a:xfrm>
        </p:spPr>
        <p:txBody>
          <a:bodyPr>
            <a:normAutofit fontScale="90000"/>
          </a:bodyPr>
          <a:lstStyle/>
          <a:p>
            <a:pPr lvl="0" hangingPunct="1"/>
            <a:r>
              <a:rPr lang="en-US" altLang="zh-CN" sz="2800" b="1" dirty="0">
                <a:solidFill>
                  <a:srgbClr val="008000"/>
                </a:solidFill>
                <a:latin typeface="Constantia" panose="02030602050306030303" pitchFamily="18" charset="0"/>
              </a:rPr>
              <a:t>           Business Partners of </a:t>
            </a:r>
            <a:r>
              <a:rPr lang="en-US" altLang="zh-CN" sz="2800" b="1" dirty="0" err="1">
                <a:solidFill>
                  <a:srgbClr val="008000"/>
                </a:solidFill>
                <a:latin typeface="Constantia" panose="02030602050306030303" pitchFamily="18" charset="0"/>
              </a:rPr>
              <a:t>Meibun</a:t>
            </a:r>
            <a:r>
              <a:rPr lang="en-US" altLang="zh-CN" sz="2800" b="1" dirty="0">
                <a:solidFill>
                  <a:srgbClr val="008000"/>
                </a:solidFill>
                <a:latin typeface="Constantia" panose="02030602050306030303" pitchFamily="18" charset="0"/>
              </a:rPr>
              <a:t> Group</a:t>
            </a:r>
            <a:endParaRPr lang="en-US" sz="2800" b="1" dirty="0">
              <a:solidFill>
                <a:srgbClr val="008000"/>
              </a:solidFill>
              <a:latin typeface="Constantia" panose="02030602050306030303" pitchFamily="18" charset="0"/>
            </a:endParaRPr>
          </a:p>
        </p:txBody>
      </p:sp>
      <p:sp>
        <p:nvSpPr>
          <p:cNvPr id="5" name="灯片编号占位符 5"/>
          <p:cNvSpPr txBox="1"/>
          <p:nvPr/>
        </p:nvSpPr>
        <p:spPr>
          <a:xfrm>
            <a:off x="7924803" y="6356351"/>
            <a:ext cx="761996" cy="365129"/>
          </a:xfrm>
          <a:prstGeom prst="rect">
            <a:avLst/>
          </a:prstGeom>
          <a:noFill/>
          <a:ln>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F18891-A269-4131-B8DF-3C8785C8B9D6}" type="slidenum">
              <a:rPr/>
              <a:t>11</a:t>
            </a:fld>
            <a:endParaRPr lang="en-US" sz="1200" b="0" i="0" u="none" strike="noStrike" kern="1200" cap="none" spc="0" baseline="0">
              <a:solidFill>
                <a:srgbClr val="0DA21B"/>
              </a:solidFill>
              <a:uFillTx/>
              <a:latin typeface="Constantia"/>
              <a:ea typeface="HGP明朝E"/>
              <a:cs typeface=""/>
            </a:endParaRPr>
          </a:p>
        </p:txBody>
      </p:sp>
      <p:pic>
        <p:nvPicPr>
          <p:cNvPr id="28" name="图片 6"/>
          <p:cNvPicPr>
            <a:picLocks noChangeAspect="1"/>
          </p:cNvPicPr>
          <p:nvPr/>
        </p:nvPicPr>
        <p:blipFill>
          <a:blip r:embed="rId2"/>
          <a:srcRect/>
          <a:stretch>
            <a:fillRect/>
          </a:stretch>
        </p:blipFill>
        <p:spPr>
          <a:xfrm>
            <a:off x="0" y="534934"/>
            <a:ext cx="827083" cy="460372"/>
          </a:xfrm>
          <a:prstGeom prst="rect">
            <a:avLst/>
          </a:prstGeom>
          <a:noFill/>
          <a:ln>
            <a:noFill/>
          </a:ln>
        </p:spPr>
      </p:pic>
      <p:sp>
        <p:nvSpPr>
          <p:cNvPr id="34" name="正方形/長方形 33"/>
          <p:cNvSpPr/>
          <p:nvPr/>
        </p:nvSpPr>
        <p:spPr>
          <a:xfrm>
            <a:off x="0" y="6431973"/>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a:ln w="0"/>
                <a:solidFill>
                  <a:schemeClr val="tx1"/>
                </a:solidFill>
                <a:effectLst>
                  <a:outerShdw blurRad="38100" dist="19050" dir="2700000" algn="tl" rotWithShape="0">
                    <a:schemeClr val="dk1">
                      <a:alpha val="40000"/>
                    </a:schemeClr>
                  </a:outerShdw>
                </a:effectLst>
              </a:rPr>
              <a:t>Ｃｒｅａｔｉｎｇ　Ｓｈａｒｅｄ　Ｖａｌｕｅ</a:t>
            </a:r>
            <a:endParaRPr kumimoji="1" lang="ja-JP" altLang="en-US" sz="1400" dirty="0">
              <a:latin typeface="Gungsuh" panose="02030600000101010101" pitchFamily="18" charset="-127"/>
              <a:ea typeface="Gungsuh" panose="02030600000101010101" pitchFamily="18" charset="-127"/>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4300" y="546247"/>
            <a:ext cx="722938" cy="444313"/>
          </a:xfrm>
          <a:prstGeom prst="rect">
            <a:avLst/>
          </a:prstGeom>
        </p:spPr>
      </p:pic>
      <p:sp>
        <p:nvSpPr>
          <p:cNvPr id="29" name="正方形/長方形 1"/>
          <p:cNvSpPr/>
          <p:nvPr/>
        </p:nvSpPr>
        <p:spPr>
          <a:xfrm>
            <a:off x="0" y="1"/>
            <a:ext cx="9144000" cy="310412"/>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400" dirty="0">
              <a:latin typeface="Gungsuh" panose="02030600000101010101" pitchFamily="18" charset="-127"/>
              <a:ea typeface="Gungsuh" panose="02030600000101010101" pitchFamily="18" charset="-127"/>
            </a:endParaRPr>
          </a:p>
        </p:txBody>
      </p:sp>
      <p:grpSp>
        <p:nvGrpSpPr>
          <p:cNvPr id="37" name="组 7">
            <a:extLst>
              <a:ext uri="{FF2B5EF4-FFF2-40B4-BE49-F238E27FC236}">
                <a16:creationId xmlns:a16="http://schemas.microsoft.com/office/drawing/2014/main" id="{AC00B0DE-AF0A-1D4E-B0BD-C12CCB3C05CE}"/>
              </a:ext>
            </a:extLst>
          </p:cNvPr>
          <p:cNvGrpSpPr/>
          <p:nvPr/>
        </p:nvGrpSpPr>
        <p:grpSpPr>
          <a:xfrm>
            <a:off x="376580" y="1373070"/>
            <a:ext cx="7826001" cy="4796220"/>
            <a:chOff x="678987" y="2085089"/>
            <a:chExt cx="7826001" cy="4796220"/>
          </a:xfrm>
        </p:grpSpPr>
        <p:grpSp>
          <p:nvGrpSpPr>
            <p:cNvPr id="38" name="组 3">
              <a:extLst>
                <a:ext uri="{FF2B5EF4-FFF2-40B4-BE49-F238E27FC236}">
                  <a16:creationId xmlns:a16="http://schemas.microsoft.com/office/drawing/2014/main" id="{ADFFC525-751F-7047-9CBB-50A6FEC9B2C6}"/>
                </a:ext>
              </a:extLst>
            </p:cNvPr>
            <p:cNvGrpSpPr/>
            <p:nvPr/>
          </p:nvGrpSpPr>
          <p:grpSpPr>
            <a:xfrm>
              <a:off x="678987" y="2085089"/>
              <a:ext cx="7826001" cy="4796220"/>
              <a:chOff x="678987" y="2085089"/>
              <a:chExt cx="7826001" cy="4796220"/>
            </a:xfrm>
          </p:grpSpPr>
          <p:grpSp>
            <p:nvGrpSpPr>
              <p:cNvPr id="41" name="グループ化 34">
                <a:extLst>
                  <a:ext uri="{FF2B5EF4-FFF2-40B4-BE49-F238E27FC236}">
                    <a16:creationId xmlns:a16="http://schemas.microsoft.com/office/drawing/2014/main" id="{4F276F14-8A3F-DF4C-8820-058A3456B300}"/>
                  </a:ext>
                </a:extLst>
              </p:cNvPr>
              <p:cNvGrpSpPr/>
              <p:nvPr/>
            </p:nvGrpSpPr>
            <p:grpSpPr>
              <a:xfrm>
                <a:off x="766977" y="2085089"/>
                <a:ext cx="7738011" cy="4796220"/>
                <a:chOff x="93341" y="3986901"/>
                <a:chExt cx="7738011" cy="3054872"/>
              </a:xfrm>
            </p:grpSpPr>
            <p:pic>
              <p:nvPicPr>
                <p:cNvPr id="45" name="図 13" descr="C:\Users\shinkouei\AppData\Roaming\Tencent\Users\2304176\QQ\WinTemp\RichOle\P5A17DJ_P2X()V([`AKZS$4.jpg">
                  <a:extLst>
                    <a:ext uri="{FF2B5EF4-FFF2-40B4-BE49-F238E27FC236}">
                      <a16:creationId xmlns:a16="http://schemas.microsoft.com/office/drawing/2014/main" id="{5270FE2A-5179-BA46-9335-B1C9D5F89D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5546" y="4021149"/>
                  <a:ext cx="1312182" cy="37419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図 15" descr="C:\Users\shinkouei\AppData\Roaming\Tencent\Users\2304176\QQ\WinTemp\RichOle\A9QAXL0C@SUNH_%ZBWN(CMT.jpg">
                  <a:extLst>
                    <a:ext uri="{FF2B5EF4-FFF2-40B4-BE49-F238E27FC236}">
                      <a16:creationId xmlns:a16="http://schemas.microsoft.com/office/drawing/2014/main" id="{96B1D831-2C5C-8248-A4F3-E99539A0D0B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01313" y="5354089"/>
                  <a:ext cx="1712393" cy="31189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図 17" descr="C:\Users\shinkouei\AppData\Roaming\Tencent\Users\2304176\QQ\WinTemp\RichOle\3IF`]}6[~E0BX$X9}[ZM1LJ.jpg">
                  <a:extLst>
                    <a:ext uri="{FF2B5EF4-FFF2-40B4-BE49-F238E27FC236}">
                      <a16:creationId xmlns:a16="http://schemas.microsoft.com/office/drawing/2014/main" id="{AB159100-A44A-BB42-ABAD-946918A8F89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08389" y="4705107"/>
                  <a:ext cx="1522725" cy="399144"/>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図 18" descr="C:\Users\shinkouei\AppData\Roaming\Tencent\Users\2304176\QQ\WinTemp\RichOle\{IU[[ZIGH]X{S4QYMT(UG%B.jpg">
                  <a:extLst>
                    <a:ext uri="{FF2B5EF4-FFF2-40B4-BE49-F238E27FC236}">
                      <a16:creationId xmlns:a16="http://schemas.microsoft.com/office/drawing/2014/main" id="{0AC708C1-FEAF-0F48-80DF-AAE3E87542D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23359"/>
                <a:stretch/>
              </p:blipFill>
              <p:spPr bwMode="auto">
                <a:xfrm>
                  <a:off x="184328" y="4705107"/>
                  <a:ext cx="1472802" cy="453134"/>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図 19" descr="C:\Users\shinkouei\AppData\Roaming\Tencent\Users\2304176\QQ\WinTemp\RichOle\QIE9E1]MW7M$75IBIPLS%_H.jpg">
                  <a:extLst>
                    <a:ext uri="{FF2B5EF4-FFF2-40B4-BE49-F238E27FC236}">
                      <a16:creationId xmlns:a16="http://schemas.microsoft.com/office/drawing/2014/main" id="{571A4B72-B25C-914F-89B6-929529ED9E7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09069" y="4720508"/>
                  <a:ext cx="1550412" cy="312966"/>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図 20" descr="C:\Users\shinkouei\AppData\Roaming\Tencent\Users\2304176\QQ\WinTemp\RichOle\T~QCBA`R]A2)C`B{%V1B%`C.jpg">
                  <a:extLst>
                    <a:ext uri="{FF2B5EF4-FFF2-40B4-BE49-F238E27FC236}">
                      <a16:creationId xmlns:a16="http://schemas.microsoft.com/office/drawing/2014/main" id="{0EDBBFF8-03A0-AF4E-9E22-2D62F5082C6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884061" y="4668341"/>
                  <a:ext cx="1353667" cy="412751"/>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図 22" descr="C:\Users\shinkouei\AppData\Roaming\Tencent\Users\2304176\QQ\WinTemp\RichOle\(_6}Y[4O[_GVHW(8DXYG$YI.jpg">
                  <a:extLst>
                    <a:ext uri="{FF2B5EF4-FFF2-40B4-BE49-F238E27FC236}">
                      <a16:creationId xmlns:a16="http://schemas.microsoft.com/office/drawing/2014/main" id="{DAEAD955-B52F-694F-861C-7D29B610BA5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002326" y="5438951"/>
                  <a:ext cx="1453243" cy="311602"/>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図 23" descr="C:\Users\文斌\AppData\Roaming\Tencent\Users\2304176\QQ\WinTemp\RichOle\V2ZU_8ZATXC_~}95${O~S3D.jpg">
                  <a:extLst>
                    <a:ext uri="{FF2B5EF4-FFF2-40B4-BE49-F238E27FC236}">
                      <a16:creationId xmlns:a16="http://schemas.microsoft.com/office/drawing/2014/main" id="{99F1BA07-696F-5D45-8F99-FC3AC26DC2C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3341" y="6110074"/>
                  <a:ext cx="1388395" cy="27548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図 24" descr="画面の領域">
                  <a:extLst>
                    <a:ext uri="{FF2B5EF4-FFF2-40B4-BE49-F238E27FC236}">
                      <a16:creationId xmlns:a16="http://schemas.microsoft.com/office/drawing/2014/main" id="{A55BC389-6D3B-6B47-A87A-ECDA067AB83E}"/>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1610" y="3986901"/>
                  <a:ext cx="1338474" cy="50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4" name="グループ化 32">
                  <a:extLst>
                    <a:ext uri="{FF2B5EF4-FFF2-40B4-BE49-F238E27FC236}">
                      <a16:creationId xmlns:a16="http://schemas.microsoft.com/office/drawing/2014/main" id="{D879B759-70B0-464A-8890-FEC6DF3A0AFA}"/>
                    </a:ext>
                  </a:extLst>
                </p:cNvPr>
                <p:cNvGrpSpPr/>
                <p:nvPr/>
              </p:nvGrpSpPr>
              <p:grpSpPr>
                <a:xfrm>
                  <a:off x="4018018" y="4021149"/>
                  <a:ext cx="1541463" cy="469447"/>
                  <a:chOff x="3857379" y="4399873"/>
                  <a:chExt cx="1541463" cy="469447"/>
                </a:xfrm>
              </p:grpSpPr>
              <p:pic>
                <p:nvPicPr>
                  <p:cNvPr id="59" name="図 14" descr="C:\Users\shinkouei\AppData\Roaming\Tencent\Users\2304176\QQ\WinTemp\RichOle\{4SITP0@Z_A7KQVWJLS2_J4.jpg">
                    <a:extLst>
                      <a:ext uri="{FF2B5EF4-FFF2-40B4-BE49-F238E27FC236}">
                        <a16:creationId xmlns:a16="http://schemas.microsoft.com/office/drawing/2014/main" id="{A8604F8C-0D2A-8847-BD3A-813B56CC498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857379" y="4399873"/>
                    <a:ext cx="1413783" cy="469447"/>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正方形/長方形 25">
                    <a:extLst>
                      <a:ext uri="{FF2B5EF4-FFF2-40B4-BE49-F238E27FC236}">
                        <a16:creationId xmlns:a16="http://schemas.microsoft.com/office/drawing/2014/main" id="{942EC9A7-CBD9-6642-9206-9DFBB3370768}"/>
                      </a:ext>
                    </a:extLst>
                  </p:cNvPr>
                  <p:cNvSpPr/>
                  <p:nvPr/>
                </p:nvSpPr>
                <p:spPr>
                  <a:xfrm>
                    <a:off x="4269878" y="4411948"/>
                    <a:ext cx="1128964" cy="44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rgbClr val="00B050"/>
                        </a:solidFill>
                      </a:rPr>
                      <a:t>Sanyo Chemical</a:t>
                    </a:r>
                    <a:endParaRPr kumimoji="1" lang="ja-JP" altLang="en-US" sz="1400" dirty="0">
                      <a:solidFill>
                        <a:srgbClr val="00B050"/>
                      </a:solidFill>
                    </a:endParaRPr>
                  </a:p>
                </p:txBody>
              </p:sp>
            </p:grpSp>
            <p:grpSp>
              <p:nvGrpSpPr>
                <p:cNvPr id="55" name="グループ化 31">
                  <a:extLst>
                    <a:ext uri="{FF2B5EF4-FFF2-40B4-BE49-F238E27FC236}">
                      <a16:creationId xmlns:a16="http://schemas.microsoft.com/office/drawing/2014/main" id="{492394E4-0BFA-8C48-A256-B6C62FA26303}"/>
                    </a:ext>
                  </a:extLst>
                </p:cNvPr>
                <p:cNvGrpSpPr/>
                <p:nvPr/>
              </p:nvGrpSpPr>
              <p:grpSpPr>
                <a:xfrm>
                  <a:off x="6104127" y="6517896"/>
                  <a:ext cx="1727225" cy="523877"/>
                  <a:chOff x="6211617" y="6833121"/>
                  <a:chExt cx="1727225" cy="523877"/>
                </a:xfrm>
              </p:grpSpPr>
              <p:pic>
                <p:nvPicPr>
                  <p:cNvPr id="57" name="図 12" descr="C:\Users\shinkouei\AppData\Roaming\Tencent\Users\2304176\QQ\WinTemp\RichOle\(}$2)}A4F~[9]Y[W566($0S.jpg">
                    <a:extLst>
                      <a:ext uri="{FF2B5EF4-FFF2-40B4-BE49-F238E27FC236}">
                        <a16:creationId xmlns:a16="http://schemas.microsoft.com/office/drawing/2014/main" id="{843EFE75-72B1-754E-B12C-60C4DA1101D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211617" y="6833121"/>
                    <a:ext cx="1687286" cy="523875"/>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正方形/長方形 29">
                    <a:extLst>
                      <a:ext uri="{FF2B5EF4-FFF2-40B4-BE49-F238E27FC236}">
                        <a16:creationId xmlns:a16="http://schemas.microsoft.com/office/drawing/2014/main" id="{A12B993E-EFB9-DB48-AB9B-8E299949EC0E}"/>
                      </a:ext>
                    </a:extLst>
                  </p:cNvPr>
                  <p:cNvSpPr/>
                  <p:nvPr/>
                </p:nvSpPr>
                <p:spPr>
                  <a:xfrm>
                    <a:off x="6520386" y="7082212"/>
                    <a:ext cx="1418456" cy="27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lumMod val="75000"/>
                            <a:lumOff val="25000"/>
                          </a:schemeClr>
                        </a:solidFill>
                        <a:latin typeface="Arial" panose="020B0604020202020204" pitchFamily="34" charset="0"/>
                      </a:rPr>
                      <a:t>Aron</a:t>
                    </a:r>
                    <a:r>
                      <a:rPr lang="ja-JP" altLang="en-US" sz="1200" b="1" dirty="0">
                        <a:solidFill>
                          <a:schemeClr val="tx1">
                            <a:lumMod val="75000"/>
                            <a:lumOff val="25000"/>
                          </a:schemeClr>
                        </a:solidFill>
                        <a:latin typeface="Arial" panose="020B0604020202020204" pitchFamily="34" charset="0"/>
                      </a:rPr>
                      <a:t>　</a:t>
                    </a:r>
                    <a:r>
                      <a:rPr lang="en-US" altLang="ja-JP" sz="1200" b="1" dirty="0">
                        <a:solidFill>
                          <a:schemeClr val="tx1">
                            <a:lumMod val="75000"/>
                            <a:lumOff val="25000"/>
                          </a:schemeClr>
                        </a:solidFill>
                        <a:latin typeface="Arial" panose="020B0604020202020204" pitchFamily="34" charset="0"/>
                      </a:rPr>
                      <a:t>Chemical</a:t>
                    </a:r>
                    <a:endParaRPr lang="ja-JP" altLang="en-US" sz="1200" b="1" dirty="0">
                      <a:solidFill>
                        <a:schemeClr val="tx1">
                          <a:lumMod val="75000"/>
                          <a:lumOff val="25000"/>
                        </a:schemeClr>
                      </a:solidFill>
                    </a:endParaRPr>
                  </a:p>
                </p:txBody>
              </p:sp>
            </p:grpSp>
            <p:pic>
              <p:nvPicPr>
                <p:cNvPr id="56" name="図 30">
                  <a:extLst>
                    <a:ext uri="{FF2B5EF4-FFF2-40B4-BE49-F238E27FC236}">
                      <a16:creationId xmlns:a16="http://schemas.microsoft.com/office/drawing/2014/main" id="{4E6B2266-ECC1-9741-9350-0F1104738AD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044787" y="5363003"/>
                  <a:ext cx="1379731" cy="457189"/>
                </a:xfrm>
                <a:prstGeom prst="rect">
                  <a:avLst/>
                </a:prstGeom>
              </p:spPr>
            </p:pic>
          </p:grpSp>
          <p:pic>
            <p:nvPicPr>
              <p:cNvPr id="42" name="图片 41">
                <a:extLst>
                  <a:ext uri="{FF2B5EF4-FFF2-40B4-BE49-F238E27FC236}">
                    <a16:creationId xmlns:a16="http://schemas.microsoft.com/office/drawing/2014/main" id="{12F6832F-B936-554D-9F03-C865DA0A032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515617" y="5307928"/>
                <a:ext cx="1930400" cy="622300"/>
              </a:xfrm>
              <a:prstGeom prst="rect">
                <a:avLst/>
              </a:prstGeom>
            </p:spPr>
          </p:pic>
          <p:pic>
            <p:nvPicPr>
              <p:cNvPr id="43" name="图片 42">
                <a:extLst>
                  <a:ext uri="{FF2B5EF4-FFF2-40B4-BE49-F238E27FC236}">
                    <a16:creationId xmlns:a16="http://schemas.microsoft.com/office/drawing/2014/main" id="{3145CC09-74FE-4845-9C7A-C2214A6007A8}"/>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26889" y="4538463"/>
                <a:ext cx="1649073" cy="277409"/>
              </a:xfrm>
              <a:prstGeom prst="rect">
                <a:avLst/>
              </a:prstGeom>
            </p:spPr>
          </p:pic>
          <p:pic>
            <p:nvPicPr>
              <p:cNvPr id="44" name="图片 43">
                <a:extLst>
                  <a:ext uri="{FF2B5EF4-FFF2-40B4-BE49-F238E27FC236}">
                    <a16:creationId xmlns:a16="http://schemas.microsoft.com/office/drawing/2014/main" id="{4323E6E6-7B1B-0445-A0A2-5E3763787FB3}"/>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4009" b="-1"/>
              <a:stretch/>
            </p:blipFill>
            <p:spPr>
              <a:xfrm>
                <a:off x="678987" y="4448273"/>
                <a:ext cx="349174" cy="396277"/>
              </a:xfrm>
              <a:prstGeom prst="rect">
                <a:avLst/>
              </a:prstGeom>
            </p:spPr>
          </p:pic>
        </p:grpSp>
        <p:pic>
          <p:nvPicPr>
            <p:cNvPr id="39" name="图片 38">
              <a:extLst>
                <a:ext uri="{FF2B5EF4-FFF2-40B4-BE49-F238E27FC236}">
                  <a16:creationId xmlns:a16="http://schemas.microsoft.com/office/drawing/2014/main" id="{EE0DC71E-FF2F-144B-B5E0-03ED5A49CF0D}"/>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72000" y="5302399"/>
              <a:ext cx="1982417" cy="641712"/>
            </a:xfrm>
            <a:prstGeom prst="rect">
              <a:avLst/>
            </a:prstGeom>
          </p:spPr>
        </p:pic>
        <p:pic>
          <p:nvPicPr>
            <p:cNvPr id="40" name="图片 39">
              <a:extLst>
                <a:ext uri="{FF2B5EF4-FFF2-40B4-BE49-F238E27FC236}">
                  <a16:creationId xmlns:a16="http://schemas.microsoft.com/office/drawing/2014/main" id="{D8424424-6219-C34D-B6FC-AF0E59901F7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13116" y="5324806"/>
              <a:ext cx="1657703" cy="605422"/>
            </a:xfrm>
            <a:prstGeom prst="rect">
              <a:avLst/>
            </a:prstGeom>
          </p:spPr>
        </p:pic>
      </p:grpSp>
      <p:pic>
        <p:nvPicPr>
          <p:cNvPr id="61" name="图片 60">
            <a:extLst>
              <a:ext uri="{FF2B5EF4-FFF2-40B4-BE49-F238E27FC236}">
                <a16:creationId xmlns:a16="http://schemas.microsoft.com/office/drawing/2014/main" id="{3EDFA8C6-AFC8-D044-84CF-BECF1482128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76580" y="5532485"/>
            <a:ext cx="1968500" cy="526163"/>
          </a:xfrm>
          <a:prstGeom prst="rect">
            <a:avLst/>
          </a:prstGeom>
        </p:spPr>
      </p:pic>
      <p:pic>
        <p:nvPicPr>
          <p:cNvPr id="62" name="图片 61">
            <a:extLst>
              <a:ext uri="{FF2B5EF4-FFF2-40B4-BE49-F238E27FC236}">
                <a16:creationId xmlns:a16="http://schemas.microsoft.com/office/drawing/2014/main" id="{23CDE994-98E1-E147-A787-10F28857046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585304" y="5597852"/>
            <a:ext cx="2434077" cy="395427"/>
          </a:xfrm>
          <a:prstGeom prst="rect">
            <a:avLst/>
          </a:prstGeom>
        </p:spPr>
      </p:pic>
      <p:pic>
        <p:nvPicPr>
          <p:cNvPr id="63" name="图片 62">
            <a:extLst>
              <a:ext uri="{FF2B5EF4-FFF2-40B4-BE49-F238E27FC236}">
                <a16:creationId xmlns:a16="http://schemas.microsoft.com/office/drawing/2014/main" id="{8E902BA1-4256-014E-88E0-62B6E1232EE6}"/>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105881" y="5477797"/>
            <a:ext cx="1437738" cy="539152"/>
          </a:xfrm>
          <a:prstGeom prst="rect">
            <a:avLst/>
          </a:prstGeom>
        </p:spPr>
      </p:pic>
      <p:pic>
        <p:nvPicPr>
          <p:cNvPr id="4" name="图片 3" descr="徽标, 公司名称&#10;&#10;描述已自动生成">
            <a:extLst>
              <a:ext uri="{FF2B5EF4-FFF2-40B4-BE49-F238E27FC236}">
                <a16:creationId xmlns:a16="http://schemas.microsoft.com/office/drawing/2014/main" id="{7D4F95BA-44B3-954F-B6BF-08F39644F18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68874" y="1532640"/>
            <a:ext cx="1874736" cy="541590"/>
          </a:xfrm>
          <a:prstGeom prst="rect">
            <a:avLst/>
          </a:prstGeom>
        </p:spPr>
      </p:pic>
    </p:spTree>
    <p:extLst>
      <p:ext uri="{BB962C8B-B14F-4D97-AF65-F5344CB8AC3E}">
        <p14:creationId xmlns:p14="http://schemas.microsoft.com/office/powerpoint/2010/main" val="213264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Grp="1"/>
          </p:cNvSpPr>
          <p:nvPr>
            <p:ph type="title"/>
          </p:nvPr>
        </p:nvSpPr>
        <p:spPr>
          <a:xfrm>
            <a:off x="250829" y="577306"/>
            <a:ext cx="4177499" cy="648071"/>
          </a:xfrm>
        </p:spPr>
        <p:txBody>
          <a:bodyPr/>
          <a:lstStyle/>
          <a:p>
            <a:pPr lvl="0" hangingPunct="1"/>
            <a:r>
              <a:rPr lang="ja-JP" altLang="ja-JP" sz="2800" b="1" dirty="0">
                <a:solidFill>
                  <a:srgbClr val="00B050"/>
                </a:solidFill>
                <a:latin typeface="+mn-ea"/>
                <a:cs typeface="HGP明朝E"/>
              </a:rPr>
              <a:t>◆ </a:t>
            </a:r>
            <a:r>
              <a:rPr lang="en-US" altLang="zh-CN" sz="2800" dirty="0"/>
              <a:t>CSR</a:t>
            </a:r>
            <a:endParaRPr lang="en-US" sz="2800" dirty="0"/>
          </a:p>
        </p:txBody>
      </p:sp>
      <p:sp>
        <p:nvSpPr>
          <p:cNvPr id="6" name="内容占位符 2"/>
          <p:cNvSpPr txBox="1">
            <a:spLocks noGrp="1"/>
          </p:cNvSpPr>
          <p:nvPr>
            <p:ph idx="1"/>
          </p:nvPr>
        </p:nvSpPr>
        <p:spPr>
          <a:xfrm>
            <a:off x="179386" y="1249349"/>
            <a:ext cx="8229600" cy="1709735"/>
          </a:xfrm>
        </p:spPr>
        <p:txBody>
          <a:bodyPr/>
          <a:lstStyle/>
          <a:p>
            <a:pPr lvl="0" hangingPunct="1">
              <a:spcBef>
                <a:spcPts val="300"/>
              </a:spcBef>
            </a:pPr>
            <a:r>
              <a:rPr lang="ja-JP" altLang="en-US" sz="1100" dirty="0"/>
              <a:t>国や地域その他関連団体の活動・行事への協力・支援を通じ社会貢献に努めます。</a:t>
            </a:r>
            <a:endParaRPr lang="en-US" sz="1100" dirty="0"/>
          </a:p>
          <a:p>
            <a:pPr lvl="0" hangingPunct="1">
              <a:spcBef>
                <a:spcPts val="300"/>
              </a:spcBef>
            </a:pPr>
            <a:r>
              <a:rPr lang="ja-JP" altLang="en-US" sz="1100" dirty="0"/>
              <a:t>事業活動を行うあらゆる地域において、独自にまたパートナーと協力して、豊かな社会づくりを目指し、社会貢献活動を積極的に推進します。</a:t>
            </a:r>
            <a:endParaRPr lang="en-US" sz="1100" dirty="0"/>
          </a:p>
          <a:p>
            <a:pPr lvl="0" hangingPunct="1">
              <a:spcBef>
                <a:spcPts val="300"/>
              </a:spcBef>
            </a:pPr>
            <a:r>
              <a:rPr lang="ja-JP" altLang="en-US" sz="1100" dirty="0"/>
              <a:t>事業活動を超えて、社会の一員としての様々な社会的責任を果たすと共に、持てる資源を有効に活用し、積極的に社会貢献活動を推進いたします。</a:t>
            </a:r>
            <a:endParaRPr lang="en-US" sz="1100" dirty="0"/>
          </a:p>
          <a:p>
            <a:pPr lvl="0" hangingPunct="1">
              <a:spcBef>
                <a:spcPts val="300"/>
              </a:spcBef>
            </a:pPr>
            <a:r>
              <a:rPr lang="ja-JP" altLang="en-US" sz="1100" dirty="0"/>
              <a:t>グローバルに事業を行う企業の一つとして、グローバルな視点から持続可能な社会づくりに貢献します。</a:t>
            </a:r>
            <a:endParaRPr lang="en-US" sz="1100" dirty="0"/>
          </a:p>
        </p:txBody>
      </p:sp>
      <p:sp>
        <p:nvSpPr>
          <p:cNvPr id="7" name="日期占位符 3"/>
          <p:cNvSpPr txBox="1"/>
          <p:nvPr/>
        </p:nvSpPr>
        <p:spPr>
          <a:xfrm>
            <a:off x="457200" y="6356351"/>
            <a:ext cx="2133596" cy="365129"/>
          </a:xfrm>
          <a:prstGeom prst="rect">
            <a:avLst/>
          </a:prstGeom>
          <a:noFill/>
          <a:ln>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C68C8A-6182-4405-98E7-3D3556E676BA}" type="datetime1">
              <a:rPr lang="en-US" sz="1200" b="0" i="0" u="none" strike="noStrike" kern="1200" cap="none" spc="0" baseline="0">
                <a:solidFill>
                  <a:srgbClr val="0DA21B"/>
                </a:solidFill>
                <a:uFillTx/>
                <a:latin typeface="Constantia"/>
                <a:ea typeface="HGP明朝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11/8/2020</a:t>
            </a:fld>
            <a:endParaRPr lang="en-US" sz="1200" b="0" i="0" u="none" strike="noStrike" kern="1200" cap="none" spc="0" baseline="0">
              <a:solidFill>
                <a:srgbClr val="0DA21B"/>
              </a:solidFill>
              <a:uFillTx/>
              <a:latin typeface="Constantia"/>
              <a:ea typeface="HGP明朝E"/>
              <a:cs typeface=""/>
            </a:endParaRPr>
          </a:p>
        </p:txBody>
      </p:sp>
      <p:sp>
        <p:nvSpPr>
          <p:cNvPr id="8" name="灯片编号占位符 5"/>
          <p:cNvSpPr txBox="1"/>
          <p:nvPr/>
        </p:nvSpPr>
        <p:spPr>
          <a:xfrm>
            <a:off x="7924803" y="6356351"/>
            <a:ext cx="761996" cy="365129"/>
          </a:xfrm>
          <a:prstGeom prst="rect">
            <a:avLst/>
          </a:prstGeom>
          <a:noFill/>
          <a:ln>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A7D7FF-BB9B-4ADC-810A-896F99648EBF}" type="slidenum">
              <a:rPr/>
              <a:t>12</a:t>
            </a:fld>
            <a:endParaRPr lang="en-US" sz="1200" b="0" i="0" u="none" strike="noStrike" kern="1200" cap="none" spc="0" baseline="0">
              <a:solidFill>
                <a:srgbClr val="0DA21B"/>
              </a:solidFill>
              <a:uFillTx/>
              <a:latin typeface="Constantia"/>
              <a:ea typeface="HGP明朝E"/>
              <a:cs typeface=""/>
            </a:endParaRPr>
          </a:p>
        </p:txBody>
      </p:sp>
      <p:sp>
        <p:nvSpPr>
          <p:cNvPr id="13" name="Rectangle 9"/>
          <p:cNvSpPr/>
          <p:nvPr/>
        </p:nvSpPr>
        <p:spPr>
          <a:xfrm>
            <a:off x="-280331" y="4081230"/>
            <a:ext cx="9029952" cy="677108"/>
          </a:xfrm>
          <a:prstGeom prst="rect">
            <a:avLst/>
          </a:prstGeom>
          <a:noFill/>
          <a:ln>
            <a:noFill/>
            <a:prstDash val="solid"/>
          </a:ln>
        </p:spPr>
        <p:txBody>
          <a:bodyPr vert="horz" wrap="square" lIns="91440" tIns="45720" rIns="91440" bIns="45720" anchor="ctr" anchorCtr="0" compatLnSpc="1">
            <a:spAutoFit/>
          </a:bodyPr>
          <a:lstStyle/>
          <a:p>
            <a:pPr lvl="1" hangingPunct="0">
              <a:defRPr sz="1800" b="0" i="0" u="none" strike="noStrike" kern="0" cap="none" spc="0" baseline="0">
                <a:solidFill>
                  <a:srgbClr val="000000"/>
                </a:solidFill>
                <a:uFillTx/>
              </a:defRPr>
            </a:pPr>
            <a:r>
              <a:rPr lang="en-US" sz="1600" b="1" i="0" u="none" strike="noStrike" kern="1200" cap="none" spc="0" baseline="0" dirty="0">
                <a:solidFill>
                  <a:srgbClr val="0070C0"/>
                </a:solidFill>
                <a:uFillTx/>
                <a:latin typeface="Arial" pitchFamily="34"/>
                <a:ea typeface="HGP明朝E"/>
                <a:cs typeface="HGP明朝E"/>
              </a:rPr>
              <a:t>NPO</a:t>
            </a:r>
            <a:r>
              <a:rPr lang="ja-JP" sz="1600" b="1" i="0" u="none" strike="noStrike" kern="1200" cap="none" spc="0" baseline="0" dirty="0">
                <a:solidFill>
                  <a:srgbClr val="0070C0"/>
                </a:solidFill>
                <a:uFillTx/>
                <a:latin typeface="Arial" pitchFamily="34"/>
                <a:ea typeface="HGP明朝E"/>
                <a:cs typeface="HGP明朝E"/>
              </a:rPr>
              <a:t>法人</a:t>
            </a:r>
            <a:r>
              <a:rPr lang="en-US" altLang="ja-JP" b="1" dirty="0">
                <a:solidFill>
                  <a:srgbClr val="0070C0"/>
                </a:solidFill>
              </a:rPr>
              <a:t>JCV</a:t>
            </a:r>
            <a:r>
              <a:rPr lang="ja-JP" sz="1600" b="1" i="0" u="none" strike="noStrike" kern="1200" cap="none" spc="0" baseline="0" dirty="0">
                <a:solidFill>
                  <a:srgbClr val="0070C0"/>
                </a:solidFill>
                <a:uFillTx/>
                <a:latin typeface="Arial" pitchFamily="34"/>
                <a:ea typeface="HGP明朝E"/>
                <a:cs typeface="HGP明朝E"/>
              </a:rPr>
              <a:t>の指定回収業者</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ja-JP" sz="2000" b="1" i="0" u="none" strike="noStrike" kern="1200" cap="none" spc="0" baseline="0" dirty="0">
              <a:solidFill>
                <a:srgbClr val="125180"/>
              </a:solidFill>
              <a:uFillTx/>
              <a:latin typeface="Arial" pitchFamily="34"/>
              <a:ea typeface="HGP明朝E"/>
              <a:cs typeface="HGP明朝E"/>
            </a:endParaRPr>
          </a:p>
        </p:txBody>
      </p:sp>
      <p:sp>
        <p:nvSpPr>
          <p:cNvPr id="14" name="矩形 16"/>
          <p:cNvSpPr/>
          <p:nvPr/>
        </p:nvSpPr>
        <p:spPr>
          <a:xfrm>
            <a:off x="250829" y="2669163"/>
            <a:ext cx="7345366" cy="33813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1" i="0" u="none" strike="noStrike" kern="1200" cap="none" spc="0" baseline="0" dirty="0">
                <a:solidFill>
                  <a:srgbClr val="125180"/>
                </a:solidFill>
                <a:uFillTx/>
                <a:latin typeface="Arial" pitchFamily="34"/>
                <a:ea typeface="HGP明朝E"/>
                <a:cs typeface="HGP明朝E"/>
              </a:rPr>
              <a:t>フィリピンに暮らす子を支援します。</a:t>
            </a:r>
            <a:endParaRPr lang="en-US" sz="1600" b="0" i="0" u="none" strike="noStrike" kern="1200" cap="none" spc="0" baseline="0" dirty="0">
              <a:solidFill>
                <a:srgbClr val="125180"/>
              </a:solidFill>
              <a:uFillTx/>
              <a:latin typeface="Arial" pitchFamily="34"/>
              <a:ea typeface="HGP明朝E"/>
              <a:cs typeface="HGP明朝E"/>
            </a:endParaRPr>
          </a:p>
        </p:txBody>
      </p:sp>
      <p:pic>
        <p:nvPicPr>
          <p:cNvPr id="15" name="Picture 10" descr="C:\Users\wenbin\AppData\Roaming\Tencent\Users\2304176\QQ\WinTemp\RichOle\M`}6Q2P~%_7{QSA$R~~MATB.jpg"/>
          <p:cNvPicPr>
            <a:picLocks noChangeAspect="1"/>
          </p:cNvPicPr>
          <p:nvPr/>
        </p:nvPicPr>
        <p:blipFill>
          <a:blip r:embed="rId3"/>
          <a:srcRect/>
          <a:stretch>
            <a:fillRect/>
          </a:stretch>
        </p:blipFill>
        <p:spPr>
          <a:xfrm>
            <a:off x="3045280" y="2966714"/>
            <a:ext cx="5486400" cy="485775"/>
          </a:xfrm>
          <a:prstGeom prst="rect">
            <a:avLst/>
          </a:prstGeom>
          <a:noFill/>
          <a:ln>
            <a:noFill/>
          </a:ln>
        </p:spPr>
      </p:pic>
      <p:pic>
        <p:nvPicPr>
          <p:cNvPr id="16" name="Picture 11" descr="C:\Users\wenbin\AppData\Roaming\Tencent\Users\2304176\QQ\WinTemp\RichOle\(4C[P7`A~AC(OJ$`EJN_~[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551" y="2990196"/>
            <a:ext cx="2879729" cy="963613"/>
          </a:xfrm>
          <a:prstGeom prst="rect">
            <a:avLst/>
          </a:prstGeom>
          <a:noFill/>
          <a:ln>
            <a:noFill/>
          </a:ln>
        </p:spPr>
      </p:pic>
      <p:sp>
        <p:nvSpPr>
          <p:cNvPr id="17" name="矩形 19"/>
          <p:cNvSpPr/>
          <p:nvPr/>
        </p:nvSpPr>
        <p:spPr>
          <a:xfrm>
            <a:off x="2997811" y="3479288"/>
            <a:ext cx="6011859" cy="55399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000" b="0" i="0" u="none" strike="noStrike" kern="1200" cap="none" spc="0" baseline="0" dirty="0">
                <a:solidFill>
                  <a:srgbClr val="000000"/>
                </a:solidFill>
                <a:uFillTx/>
                <a:latin typeface="Arial" pitchFamily="34"/>
                <a:ea typeface="HGP明朝E"/>
                <a:cs typeface="HGP明朝E"/>
              </a:rPr>
              <a:t>チャイルド・ファンド・ジャパンは、</a:t>
            </a:r>
            <a:r>
              <a:rPr lang="en-US" sz="1000" b="0" i="0" u="none" strike="noStrike" kern="1200" cap="none" spc="0" baseline="0" dirty="0">
                <a:solidFill>
                  <a:srgbClr val="000000"/>
                </a:solidFill>
                <a:uFillTx/>
                <a:latin typeface="Arial" pitchFamily="34"/>
                <a:ea typeface="HGP明朝E"/>
                <a:cs typeface="HGP明朝E"/>
              </a:rPr>
              <a:t>1975</a:t>
            </a:r>
            <a:r>
              <a:rPr lang="ja-JP" sz="1000" b="0" i="0" u="none" strike="noStrike" kern="1200" cap="none" spc="0" baseline="0" dirty="0">
                <a:solidFill>
                  <a:srgbClr val="000000"/>
                </a:solidFill>
                <a:uFillTx/>
                <a:latin typeface="Arial" pitchFamily="34"/>
                <a:ea typeface="HGP明朝E"/>
                <a:cs typeface="HGP明朝E"/>
              </a:rPr>
              <a:t>年より、アジアを中心に貧困の中で暮らす子どもの健やかな成長、家族と地域の自立を目指した活動をしています。活動をとおして人と人とが出会い、お互いに理解を深め、つながることを大切にしています。」</a:t>
            </a:r>
            <a:endParaRPr lang="en-US" sz="1000" b="0" i="0" u="none" strike="noStrike" kern="1200" cap="none" spc="0" baseline="0" dirty="0">
              <a:solidFill>
                <a:srgbClr val="000000"/>
              </a:solidFill>
              <a:uFillTx/>
              <a:latin typeface="Arial" pitchFamily="34"/>
              <a:ea typeface="HGP明朝E"/>
              <a:cs typeface="HGP明朝E"/>
            </a:endParaRPr>
          </a:p>
        </p:txBody>
      </p:sp>
      <p:sp>
        <p:nvSpPr>
          <p:cNvPr id="19" name="Rectangle 9"/>
          <p:cNvSpPr/>
          <p:nvPr/>
        </p:nvSpPr>
        <p:spPr>
          <a:xfrm>
            <a:off x="187143" y="4345605"/>
            <a:ext cx="4632811" cy="584775"/>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ja-JP" sz="1600" b="1" i="0" u="none" strike="noStrike" kern="1200" cap="none" spc="0" baseline="0" dirty="0">
                <a:solidFill>
                  <a:srgbClr val="FF0000"/>
                </a:solidFill>
                <a:uFillTx/>
                <a:latin typeface="Arial" pitchFamily="34"/>
                <a:ea typeface="HGP明朝E"/>
                <a:cs typeface="HGP明朝E"/>
              </a:rPr>
              <a:t>ポリオワクチンは１人分２０円！　　</a:t>
            </a:r>
            <a:r>
              <a:rPr lang="ja-JP" altLang="en-US" sz="1600" b="1" i="0" u="none" strike="noStrike" kern="1200" cap="none" spc="0" baseline="0" dirty="0">
                <a:solidFill>
                  <a:srgbClr val="FF0000"/>
                </a:solidFill>
                <a:uFillTx/>
                <a:latin typeface="Arial" pitchFamily="34"/>
                <a:ea typeface="HGP明朝E"/>
                <a:cs typeface="HGP明朝E"/>
              </a:rPr>
              <a:t>　　　　　　　　</a:t>
            </a:r>
            <a:r>
              <a:rPr lang="ja-JP" sz="1600" b="1" i="0" u="none" strike="noStrike" kern="1200" cap="none" spc="0" baseline="0" dirty="0">
                <a:solidFill>
                  <a:srgbClr val="FF0000"/>
                </a:solidFill>
                <a:uFillTx/>
                <a:latin typeface="Arial" pitchFamily="34"/>
                <a:ea typeface="HGP明朝E"/>
                <a:cs typeface="HGP明朝E"/>
              </a:rPr>
              <a:t>　キャップ</a:t>
            </a:r>
            <a:r>
              <a:rPr lang="en-US" sz="1600" b="1" i="0" u="none" strike="noStrike" kern="1200" cap="none" spc="0" baseline="0" dirty="0">
                <a:solidFill>
                  <a:srgbClr val="FF0000"/>
                </a:solidFill>
                <a:uFillTx/>
                <a:latin typeface="Arial" pitchFamily="34"/>
                <a:ea typeface="HGP明朝E"/>
                <a:cs typeface="HGP明朝E"/>
              </a:rPr>
              <a:t>860</a:t>
            </a:r>
            <a:r>
              <a:rPr lang="ja-JP" sz="1600" b="1" i="0" u="none" strike="noStrike" kern="1200" cap="none" spc="0" baseline="0" dirty="0">
                <a:solidFill>
                  <a:srgbClr val="FF0000"/>
                </a:solidFill>
                <a:uFillTx/>
                <a:latin typeface="Arial" pitchFamily="34"/>
                <a:ea typeface="HGP明朝E"/>
                <a:cs typeface="HGP明朝E"/>
              </a:rPr>
              <a:t>個が一人の子供の命が救えます。</a:t>
            </a:r>
          </a:p>
        </p:txBody>
      </p:sp>
      <p:pic>
        <p:nvPicPr>
          <p:cNvPr id="20" name="图片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pic>
        <p:nvPicPr>
          <p:cNvPr id="2" name="図 1" descr="画面の領域"/>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143" y="5228204"/>
            <a:ext cx="3413501" cy="675680"/>
          </a:xfrm>
          <a:prstGeom prst="rect">
            <a:avLst/>
          </a:prstGeom>
        </p:spPr>
      </p:pic>
      <p:pic>
        <p:nvPicPr>
          <p:cNvPr id="3" name="図 2" descr="画面の領域"/>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90601" y="3902055"/>
            <a:ext cx="4003116" cy="2524938"/>
          </a:xfrm>
          <a:prstGeom prst="rect">
            <a:avLst/>
          </a:prstGeom>
        </p:spPr>
      </p:pic>
      <p:sp>
        <p:nvSpPr>
          <p:cNvPr id="21"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305664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日期占位符 1"/>
          <p:cNvSpPr txBox="1"/>
          <p:nvPr/>
        </p:nvSpPr>
        <p:spPr>
          <a:xfrm>
            <a:off x="457200" y="6356351"/>
            <a:ext cx="2133596" cy="365129"/>
          </a:xfrm>
          <a:prstGeom prst="rect">
            <a:avLst/>
          </a:prstGeom>
          <a:noFill/>
          <a:ln>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C2CFE2-3368-4748-81AC-97BA55D9F2EE}" type="datetime1">
              <a:rPr lang="en-US" sz="1200" b="0" i="0" u="none" strike="noStrike" kern="1200" cap="none" spc="0" baseline="0">
                <a:solidFill>
                  <a:srgbClr val="0DA21B"/>
                </a:solidFill>
                <a:uFillTx/>
                <a:latin typeface="Constantia"/>
                <a:ea typeface="HGP明朝E"/>
                <a:cs typeface=""/>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11/8/2020</a:t>
            </a:fld>
            <a:endParaRPr lang="en-US" sz="1200" b="0" i="0" u="none" strike="noStrike" kern="1200" cap="none" spc="0" baseline="0">
              <a:solidFill>
                <a:srgbClr val="0DA21B"/>
              </a:solidFill>
              <a:uFillTx/>
              <a:latin typeface="Constantia"/>
              <a:ea typeface="HGP明朝E"/>
              <a:cs typeface=""/>
            </a:endParaRPr>
          </a:p>
        </p:txBody>
      </p:sp>
      <p:sp>
        <p:nvSpPr>
          <p:cNvPr id="3" name="灯片编号占位符 3"/>
          <p:cNvSpPr txBox="1"/>
          <p:nvPr/>
        </p:nvSpPr>
        <p:spPr>
          <a:xfrm>
            <a:off x="8202616" y="6361115"/>
            <a:ext cx="761996" cy="365129"/>
          </a:xfrm>
          <a:prstGeom prst="rect">
            <a:avLst/>
          </a:prstGeom>
          <a:noFill/>
          <a:ln>
            <a:noFill/>
          </a:ln>
        </p:spPr>
        <p:txBody>
          <a:bodyPr vert="horz" wrap="square" lIns="0" tIns="0" rIns="0" bIns="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478A14-3060-4131-9556-8744B54526B8}" type="slidenum">
              <a:rPr/>
              <a:t>2</a:t>
            </a:fld>
            <a:endParaRPr lang="en-US" sz="1200" b="0" i="0" u="none" strike="noStrike" kern="1200" cap="none" spc="0" baseline="0">
              <a:solidFill>
                <a:srgbClr val="0DA21B"/>
              </a:solidFill>
              <a:uFillTx/>
              <a:latin typeface="Constantia"/>
              <a:ea typeface="HGP明朝E"/>
              <a:cs typeface=""/>
            </a:endParaRPr>
          </a:p>
        </p:txBody>
      </p:sp>
      <p:sp>
        <p:nvSpPr>
          <p:cNvPr id="4" name="矩形 6"/>
          <p:cNvSpPr/>
          <p:nvPr/>
        </p:nvSpPr>
        <p:spPr>
          <a:xfrm>
            <a:off x="417515" y="2420938"/>
            <a:ext cx="8856658" cy="792163"/>
          </a:xfrm>
          <a:prstGeom prst="rect">
            <a:avLst/>
          </a:prstGeom>
          <a:no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nstantia"/>
              <a:ea typeface="HGP明朝E"/>
              <a:cs typeface=""/>
            </a:endParaRPr>
          </a:p>
        </p:txBody>
      </p:sp>
      <p:sp>
        <p:nvSpPr>
          <p:cNvPr id="5" name="矩形 9"/>
          <p:cNvSpPr/>
          <p:nvPr/>
        </p:nvSpPr>
        <p:spPr>
          <a:xfrm>
            <a:off x="287341" y="753483"/>
            <a:ext cx="2776494" cy="576265"/>
          </a:xfrm>
          <a:prstGeom prst="rect">
            <a:avLst/>
          </a:prstGeom>
          <a:noFill/>
          <a:ln>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800" b="0" i="0" u="none" strike="noStrike" kern="1200" cap="none" spc="0" baseline="0" dirty="0">
                <a:solidFill>
                  <a:srgbClr val="00B050"/>
                </a:solidFill>
                <a:uFillTx/>
                <a:latin typeface="MS Mincho"/>
                <a:ea typeface="MS Mincho"/>
                <a:cs typeface=""/>
              </a:rPr>
              <a:t>◆</a:t>
            </a:r>
            <a:r>
              <a:rPr lang="ja-JP" sz="2800" b="1" i="0" u="none" strike="noStrike" kern="1200" cap="none" spc="0" baseline="0" dirty="0">
                <a:solidFill>
                  <a:srgbClr val="00B050"/>
                </a:solidFill>
                <a:uFillTx/>
                <a:latin typeface="MS Mincho"/>
                <a:ea typeface="MS Mincho"/>
                <a:cs typeface=""/>
              </a:rPr>
              <a:t>会社概要</a:t>
            </a:r>
            <a:endParaRPr lang="en-US" sz="3200" b="1" i="0" u="none" strike="noStrike" kern="1200" cap="none" spc="0" baseline="0" dirty="0">
              <a:solidFill>
                <a:srgbClr val="00B050"/>
              </a:solidFill>
              <a:uFillTx/>
              <a:latin typeface="Constantia"/>
              <a:ea typeface="HGP明朝E"/>
              <a:cs typeface=""/>
            </a:endParaRPr>
          </a:p>
        </p:txBody>
      </p:sp>
      <p:sp>
        <p:nvSpPr>
          <p:cNvPr id="6" name="矩形 11"/>
          <p:cNvSpPr/>
          <p:nvPr/>
        </p:nvSpPr>
        <p:spPr>
          <a:xfrm>
            <a:off x="83126" y="1412876"/>
            <a:ext cx="8881485" cy="4968877"/>
          </a:xfrm>
          <a:prstGeom prst="rect">
            <a:avLst/>
          </a:prstGeom>
          <a:solidFill>
            <a:srgbClr val="FFFFFF"/>
          </a:solidFill>
          <a:ln w="25402">
            <a:solidFill>
              <a:srgbClr val="77B559"/>
            </a:solidFill>
            <a:prstDash val="solid"/>
          </a:ln>
        </p:spPr>
        <p:txBody>
          <a:bodyPr vert="horz" wrap="square" lIns="91440" tIns="45720" rIns="91440" bIns="45720" anchor="ctr" anchorCtr="0" compatLnSpc="1">
            <a:noAutofit/>
          </a:bodyPr>
          <a:lstStyle/>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商　号</a:t>
            </a: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　明文産業株式会社</a:t>
            </a:r>
            <a:r>
              <a:rPr lang="ja-JP" sz="1600" b="0" i="0" u="none" strike="noStrike" kern="1200" cap="none" spc="0" baseline="0" dirty="0">
                <a:solidFill>
                  <a:srgbClr val="000000"/>
                </a:solidFill>
                <a:uFillTx/>
                <a:latin typeface="Constantia"/>
                <a:ea typeface="HGP明朝E"/>
                <a:cs typeface=""/>
              </a:rPr>
              <a:t>　</a:t>
            </a:r>
            <a:endParaRPr lang="en-US" sz="1600" b="0" i="0" u="none" strike="noStrike" kern="1200" cap="none" spc="0" baseline="0" dirty="0">
              <a:solidFill>
                <a:srgbClr val="000000"/>
              </a:solidFill>
              <a:uFillTx/>
              <a:latin typeface="Constantia"/>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設　立</a:t>
            </a: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2007</a:t>
            </a:r>
            <a:r>
              <a:rPr lang="ja-JP" sz="1600" b="0" i="0" u="none" strike="noStrike" kern="1200" cap="none" spc="0" baseline="0" dirty="0">
                <a:solidFill>
                  <a:srgbClr val="000000"/>
                </a:solidFill>
                <a:uFillTx/>
                <a:latin typeface="HGP明朝E"/>
                <a:ea typeface="HGP明朝E"/>
                <a:cs typeface=""/>
              </a:rPr>
              <a:t>年</a:t>
            </a:r>
            <a:r>
              <a:rPr lang="en-US" sz="1600" b="0" i="0" u="none" strike="noStrike" kern="1200" cap="none" spc="0" baseline="0" dirty="0">
                <a:solidFill>
                  <a:srgbClr val="000000"/>
                </a:solidFill>
                <a:uFillTx/>
                <a:latin typeface="HGP明朝E"/>
                <a:ea typeface="HGP明朝E"/>
                <a:cs typeface=""/>
              </a:rPr>
              <a:t>6</a:t>
            </a:r>
            <a:r>
              <a:rPr lang="ja-JP" sz="1600" b="0" i="0" u="none" strike="noStrike" kern="1200" cap="none" spc="0" baseline="0" dirty="0">
                <a:solidFill>
                  <a:srgbClr val="000000"/>
                </a:solidFill>
                <a:uFillTx/>
                <a:latin typeface="HGP明朝E"/>
                <a:ea typeface="HGP明朝E"/>
                <a:cs typeface=""/>
              </a:rPr>
              <a:t>月　</a:t>
            </a: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資　本　金</a:t>
            </a: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10,000,000</a:t>
            </a:r>
            <a:r>
              <a:rPr lang="ja-JP" sz="1600" b="0" i="0" u="none" strike="noStrike" kern="1200" cap="none" spc="0" baseline="0" dirty="0">
                <a:solidFill>
                  <a:srgbClr val="000000"/>
                </a:solidFill>
                <a:uFillTx/>
                <a:latin typeface="HGP明朝E"/>
                <a:ea typeface="HGP明朝E"/>
                <a:cs typeface=""/>
              </a:rPr>
              <a:t>円　</a:t>
            </a: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本社所在地</a:t>
            </a: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　愛知県豊橋市東細谷字牛田３１番地３５５</a:t>
            </a: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TEL </a:t>
            </a:r>
            <a:r>
              <a:rPr lang="ja-JP" sz="1600" b="0" i="0" u="none" strike="noStrike" kern="1200" cap="none" spc="0" baseline="0" dirty="0">
                <a:solidFill>
                  <a:srgbClr val="000000"/>
                </a:solidFill>
                <a:uFillTx/>
                <a:latin typeface="HGP明朝E"/>
                <a:ea typeface="HGP明朝E"/>
                <a:cs typeface=""/>
              </a:rPr>
              <a:t>：</a:t>
            </a:r>
            <a:r>
              <a:rPr lang="en-US" altLang="ja-JP"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0532-41-8727   Fax </a:t>
            </a:r>
            <a:r>
              <a:rPr lang="ja-JP" sz="1600" b="0" i="0" u="none" strike="noStrike" kern="1200" cap="none" spc="0" baseline="0" dirty="0">
                <a:solidFill>
                  <a:srgbClr val="000000"/>
                </a:solidFill>
                <a:uFillTx/>
                <a:latin typeface="HGP明朝E"/>
                <a:ea typeface="HGP明朝E"/>
                <a:cs typeface=""/>
              </a:rPr>
              <a:t>：</a:t>
            </a:r>
            <a:r>
              <a:rPr lang="en-US" altLang="ja-JP"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0532-41-8728</a:t>
            </a: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en-US" sz="1600" b="0" i="0" u="none" strike="noStrike" kern="1200" cap="none" spc="0" baseline="0" dirty="0">
                <a:solidFill>
                  <a:srgbClr val="000000"/>
                </a:solidFill>
                <a:uFillTx/>
                <a:latin typeface="HGP明朝E"/>
                <a:ea typeface="HGP明朝E"/>
                <a:cs typeface=""/>
              </a:rPr>
              <a:t>HTTP:www.meibun.jp</a:t>
            </a: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strike="noStrike" kern="1200" cap="none" spc="0" baseline="0" dirty="0">
                <a:solidFill>
                  <a:srgbClr val="000000"/>
                </a:solidFill>
                <a:uFillTx/>
                <a:latin typeface="HGP明朝E"/>
                <a:ea typeface="HGP明朝E"/>
                <a:cs typeface=""/>
              </a:rPr>
              <a:t>　</a:t>
            </a:r>
            <a:r>
              <a:rPr lang="ja-JP" sz="1600" b="0" i="0" strike="noStrike" kern="1200" cap="none" spc="0" baseline="0" dirty="0">
                <a:solidFill>
                  <a:srgbClr val="000000"/>
                </a:solidFill>
                <a:uFillTx/>
                <a:latin typeface="HGP明朝E"/>
                <a:ea typeface="HGP明朝E"/>
                <a:cs typeface=""/>
              </a:rPr>
              <a:t>中部地域</a:t>
            </a:r>
            <a:r>
              <a:rPr lang="en-US" altLang="ja-JP" sz="1600" b="0" i="0" strike="noStrike" kern="1200" cap="none" spc="0" baseline="0" dirty="0">
                <a:solidFill>
                  <a:srgbClr val="000000"/>
                </a:solidFill>
                <a:uFillTx/>
                <a:latin typeface="HGP明朝E"/>
                <a:ea typeface="HGP明朝E"/>
                <a:cs typeface=""/>
              </a:rPr>
              <a:t> </a:t>
            </a:r>
            <a:r>
              <a:rPr lang="ja-JP" sz="1600" b="0" i="0" strike="noStrike" kern="1200" cap="none" spc="0" baseline="0" dirty="0">
                <a:solidFill>
                  <a:srgbClr val="000000"/>
                </a:solidFill>
                <a:uFillTx/>
                <a:latin typeface="HGP明朝E"/>
                <a:ea typeface="HGP明朝E"/>
                <a:cs typeface=""/>
              </a:rPr>
              <a:t>：</a:t>
            </a:r>
            <a:r>
              <a:rPr lang="en-US" altLang="ja-JP" sz="1600" b="0" i="0" strike="noStrike" kern="1200" cap="none" spc="0" baseline="0" dirty="0">
                <a:solidFill>
                  <a:srgbClr val="000000"/>
                </a:solidFill>
                <a:uFillTx/>
                <a:latin typeface="HGP明朝E"/>
                <a:ea typeface="HGP明朝E"/>
                <a:cs typeface=""/>
              </a:rPr>
              <a:t> </a:t>
            </a:r>
            <a:r>
              <a:rPr lang="ja-JP" altLang="en-US" sz="1600" b="0" i="0" strike="noStrike" kern="1200" cap="none" spc="0" baseline="0" dirty="0">
                <a:solidFill>
                  <a:srgbClr val="000000"/>
                </a:solidFill>
                <a:uFillTx/>
                <a:latin typeface="HGP明朝E"/>
                <a:ea typeface="HGP明朝E"/>
                <a:cs typeface=""/>
              </a:rPr>
              <a:t>愛知県弥冨市東末広八丁目</a:t>
            </a:r>
            <a:r>
              <a:rPr lang="en-US" altLang="ja-JP" sz="1600" b="0" i="0" strike="noStrike" kern="1200" cap="none" spc="0" baseline="0" dirty="0">
                <a:solidFill>
                  <a:srgbClr val="000000"/>
                </a:solidFill>
                <a:uFillTx/>
                <a:latin typeface="HGP明朝E"/>
                <a:ea typeface="HGP明朝E"/>
                <a:cs typeface=""/>
              </a:rPr>
              <a:t>49</a:t>
            </a:r>
            <a:r>
              <a:rPr lang="ja-JP" altLang="en-US" sz="1600" b="0" i="0" strike="noStrike" kern="1200" cap="none" spc="0" baseline="0" dirty="0">
                <a:solidFill>
                  <a:srgbClr val="000000"/>
                </a:solidFill>
                <a:uFillTx/>
                <a:latin typeface="HGP明朝E"/>
                <a:ea typeface="HGP明朝E"/>
                <a:cs typeface=""/>
              </a:rPr>
              <a:t>番</a:t>
            </a:r>
            <a:endParaRPr lang="en-US" altLang="ja-JP" sz="1600" b="0" i="0"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関西地域</a:t>
            </a:r>
            <a:r>
              <a:rPr lang="en-US" altLang="ja-JP"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a:t>
            </a:r>
            <a:r>
              <a:rPr lang="en-US" altLang="ja-JP" sz="1600" b="0" i="0" u="none" strike="noStrike" kern="120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大阪府茨木市字</a:t>
            </a:r>
            <a:r>
              <a:rPr lang="ja-JP" altLang="ja-JP" sz="1600" dirty="0">
                <a:solidFill>
                  <a:srgbClr val="000000"/>
                </a:solidFill>
                <a:latin typeface="HGP明朝E"/>
                <a:ea typeface="HGP明朝E"/>
                <a:cs typeface=""/>
              </a:rPr>
              <a:t>銭</a:t>
            </a:r>
            <a:r>
              <a:rPr lang="ja-JP" altLang="en-US" sz="1600" dirty="0">
                <a:solidFill>
                  <a:srgbClr val="000000"/>
                </a:solidFill>
                <a:latin typeface="HGP明朝E"/>
                <a:ea typeface="HGP明朝E"/>
                <a:cs typeface=""/>
              </a:rPr>
              <a:t>原</a:t>
            </a:r>
            <a:r>
              <a:rPr lang="en-US" sz="1600" b="0" i="0" u="none" strike="noStrike" kern="1200" cap="none" spc="0" baseline="0" dirty="0">
                <a:solidFill>
                  <a:srgbClr val="000000"/>
                </a:solidFill>
                <a:uFillTx/>
                <a:latin typeface="HGP明朝E"/>
                <a:ea typeface="HGP明朝E"/>
                <a:cs typeface=""/>
              </a:rPr>
              <a:t>728</a:t>
            </a: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r>
              <a:rPr lang="ja-JP" sz="1600" b="0" i="0" u="none" strike="noStrike" kern="0" cap="none" spc="0" baseline="0" dirty="0">
                <a:solidFill>
                  <a:srgbClr val="000000"/>
                </a:solidFill>
                <a:uFillTx/>
                <a:latin typeface="HGP明朝E"/>
                <a:ea typeface="HGP明朝E"/>
                <a:cs typeface=""/>
              </a:rPr>
              <a:t>　</a:t>
            </a:r>
            <a:r>
              <a:rPr lang="ja-JP" altLang="en-US" sz="1600" b="0" i="0" u="none" strike="noStrike" kern="0" cap="none" spc="0" baseline="0" dirty="0">
                <a:solidFill>
                  <a:srgbClr val="000000"/>
                </a:solidFill>
                <a:uFillTx/>
                <a:latin typeface="HGP明朝E"/>
                <a:ea typeface="HGP明朝E"/>
                <a:cs typeface=""/>
              </a:rPr>
              <a:t>　</a:t>
            </a:r>
            <a:r>
              <a:rPr lang="ja-JP" sz="1600" b="0" i="0" u="none" strike="noStrike" kern="1200" cap="none" spc="0" baseline="0" dirty="0">
                <a:solidFill>
                  <a:srgbClr val="000000"/>
                </a:solidFill>
                <a:uFillTx/>
                <a:latin typeface="HGP明朝E"/>
                <a:ea typeface="HGP明朝E"/>
                <a:cs typeface=""/>
              </a:rPr>
              <a:t>事業内容：</a:t>
            </a:r>
            <a:endParaRPr lang="en-US" altLang="ja-JP"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altLang="ja-JP"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600" dirty="0">
              <a:solidFill>
                <a:srgbClr val="000000"/>
              </a:solidFill>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600" dirty="0">
              <a:solidFill>
                <a:srgbClr val="000000"/>
              </a:solidFill>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HGP明朝E"/>
              <a:ea typeface="HGP明朝E"/>
              <a:cs typeface=""/>
            </a:endParaRPr>
          </a:p>
          <a:p>
            <a:pPr marL="168277" marR="0" lvl="0" indent="-168277" algn="l" defTabSz="914400" rtl="0" fontAlgn="auto" hangingPunct="1">
              <a:lnSpc>
                <a:spcPts val="2400"/>
              </a:lnSpc>
              <a:spcBef>
                <a:spcPts val="0"/>
              </a:spcBef>
              <a:spcAft>
                <a:spcPts val="0"/>
              </a:spcAft>
              <a:buClr>
                <a:srgbClr val="3F9EE4"/>
              </a:buClr>
              <a:buSzPct val="100000"/>
              <a:buFont typeface="FuturaA Bk BT"/>
              <a:buChar char=" "/>
              <a:tabLst/>
              <a:defRPr sz="1800" b="0" i="0" u="none" strike="noStrike" kern="0" cap="none" spc="0" baseline="0">
                <a:solidFill>
                  <a:srgbClr val="000000"/>
                </a:solidFill>
                <a:uFillTx/>
              </a:defRPr>
            </a:pPr>
            <a:r>
              <a:rPr lang="ja-JP" altLang="en-US" sz="1600" b="0" i="0" u="none" strike="noStrike" kern="1200" cap="none" spc="0" baseline="0" dirty="0">
                <a:solidFill>
                  <a:srgbClr val="000000"/>
                </a:solidFill>
                <a:uFillTx/>
                <a:latin typeface="HGP明朝E"/>
                <a:ea typeface="HGP明朝E"/>
                <a:cs typeface=""/>
              </a:rPr>
              <a:t>　</a:t>
            </a:r>
            <a:endParaRPr lang="ja-JP" sz="2000" b="1" i="0" u="none" strike="noStrike" kern="1200" cap="none" spc="0" baseline="0" dirty="0">
              <a:solidFill>
                <a:srgbClr val="000000"/>
              </a:solidFill>
              <a:uFillTx/>
              <a:latin typeface="MS PGothic" pitchFamily="34"/>
              <a:ea typeface="MS PGothic" pitchFamily="34"/>
              <a:cs typeface="HGP明朝E"/>
            </a:endParaRPr>
          </a:p>
          <a:p>
            <a:pPr marL="168277" marR="0" lvl="0" indent="-16827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Constantia"/>
              <a:ea typeface="HGP明朝E"/>
              <a:cs typeface="HGP明朝E"/>
            </a:endParaRPr>
          </a:p>
        </p:txBody>
      </p:sp>
      <p:pic>
        <p:nvPicPr>
          <p:cNvPr id="10" name="图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754"/>
            <a:ext cx="827083" cy="460372"/>
          </a:xfrm>
          <a:prstGeom prst="rect">
            <a:avLst/>
          </a:prstGeom>
          <a:noFill/>
          <a:ln>
            <a:noFill/>
          </a:ln>
        </p:spPr>
      </p:pic>
      <p:sp>
        <p:nvSpPr>
          <p:cNvPr id="12" name="正方形/長方形 11"/>
          <p:cNvSpPr/>
          <p:nvPr/>
        </p:nvSpPr>
        <p:spPr>
          <a:xfrm>
            <a:off x="406561" y="4486035"/>
            <a:ext cx="8636873" cy="738664"/>
          </a:xfrm>
          <a:prstGeom prst="rect">
            <a:avLst/>
          </a:prstGeom>
        </p:spPr>
        <p:txBody>
          <a:bodyPr wrap="square">
            <a:spAutoFit/>
          </a:bodyPr>
          <a:lstStyle/>
          <a:p>
            <a:r>
              <a:rPr lang="ja-JP" altLang="en-US" sz="1400" dirty="0"/>
              <a:t>リサイクルプラスチック材を活用し、マレーシアで開発を行い、生産する再生材を</a:t>
            </a:r>
            <a:r>
              <a:rPr lang="en-US" altLang="ja-JP" sz="1400" dirty="0"/>
              <a:t>World Wide</a:t>
            </a:r>
            <a:r>
              <a:rPr lang="ja-JP" altLang="en-US" sz="1400" dirty="0"/>
              <a:t>に供給を実現する</a:t>
            </a:r>
            <a:endParaRPr lang="en-US" altLang="ja-JP" sz="1400" dirty="0"/>
          </a:p>
          <a:p>
            <a:r>
              <a:rPr lang="ja-JP" altLang="en-US" sz="1400" dirty="0"/>
              <a:t>自動化や自動選別機を駆使した最先端リサイクル技術と最先端ポリマー技術を組み合わせ、高機能再生材の開発生産を実施する。</a:t>
            </a:r>
          </a:p>
        </p:txBody>
      </p:sp>
      <p:sp>
        <p:nvSpPr>
          <p:cNvPr id="13"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5976359"/>
            <a:ext cx="6275518" cy="584775"/>
          </a:xfrm>
          <a:prstGeom prst="rect">
            <a:avLst/>
          </a:prstGeom>
        </p:spPr>
        <p:txBody>
          <a:bodyPr wrap="square">
            <a:spAutoFit/>
          </a:bodyPr>
          <a:lstStyle/>
          <a:p>
            <a:r>
              <a:rPr lang="en-US" altLang="ja-JP" sz="800" dirty="0">
                <a:solidFill>
                  <a:srgbClr val="000000"/>
                </a:solidFill>
                <a:latin typeface="+mn-ea"/>
              </a:rPr>
              <a:t>※</a:t>
            </a:r>
            <a:r>
              <a:rPr lang="ja-JP" altLang="en-US" sz="800" dirty="0">
                <a:solidFill>
                  <a:srgbClr val="000000"/>
                </a:solidFill>
                <a:latin typeface="+mn-ea"/>
              </a:rPr>
              <a:t>１顧客の環境対応要求で環境を活用した販売機会創出</a:t>
            </a:r>
            <a:endParaRPr lang="en-US" altLang="ja-JP" sz="800" dirty="0">
              <a:solidFill>
                <a:srgbClr val="000000"/>
              </a:solidFill>
              <a:latin typeface="+mn-ea"/>
            </a:endParaRPr>
          </a:p>
          <a:p>
            <a:r>
              <a:rPr lang="ja-JP" altLang="en-US" sz="800" dirty="0">
                <a:solidFill>
                  <a:srgbClr val="000000"/>
                </a:solidFill>
                <a:latin typeface="+mn-ea"/>
              </a:rPr>
              <a:t>・機器メーカーでは環境対応としてリサイクルが企業の社会的責任（</a:t>
            </a:r>
            <a:r>
              <a:rPr lang="en-US" altLang="ja-JP" sz="800" dirty="0">
                <a:solidFill>
                  <a:srgbClr val="000000"/>
                </a:solidFill>
                <a:latin typeface="+mn-ea"/>
              </a:rPr>
              <a:t>CSR</a:t>
            </a:r>
            <a:r>
              <a:rPr lang="ja-JP" altLang="en-US" sz="800" dirty="0">
                <a:solidFill>
                  <a:srgbClr val="000000"/>
                </a:solidFill>
                <a:latin typeface="+mn-ea"/>
              </a:rPr>
              <a:t>）として増々重要視されている。</a:t>
            </a:r>
            <a:endParaRPr lang="en-US" altLang="ja-JP" sz="800" dirty="0">
              <a:solidFill>
                <a:srgbClr val="000000"/>
              </a:solidFill>
              <a:latin typeface="+mn-ea"/>
            </a:endParaRPr>
          </a:p>
          <a:p>
            <a:r>
              <a:rPr lang="ja-JP" altLang="en-US" sz="800" dirty="0">
                <a:solidFill>
                  <a:srgbClr val="000000"/>
                </a:solidFill>
                <a:latin typeface="+mn-ea"/>
              </a:rPr>
              <a:t>・各国の環境対応で法改正（グリーン購入法、</a:t>
            </a:r>
            <a:r>
              <a:rPr lang="en-US" altLang="ja-JP" sz="800" dirty="0">
                <a:solidFill>
                  <a:srgbClr val="000000"/>
                </a:solidFill>
                <a:latin typeface="+mn-ea"/>
              </a:rPr>
              <a:t>EPEAT,</a:t>
            </a:r>
            <a:r>
              <a:rPr lang="ja-JP" altLang="en-US" sz="800" dirty="0">
                <a:solidFill>
                  <a:srgbClr val="000000"/>
                </a:solidFill>
                <a:latin typeface="+mn-ea"/>
              </a:rPr>
              <a:t>ブルーエンジェル）により、メーカーが積極的にリサイクル品採用に取り込む</a:t>
            </a:r>
            <a:endParaRPr lang="en-US" altLang="ja-JP" sz="800" dirty="0">
              <a:solidFill>
                <a:srgbClr val="000000"/>
              </a:solidFill>
              <a:latin typeface="+mn-ea"/>
            </a:endParaRPr>
          </a:p>
          <a:p>
            <a:endParaRPr lang="en-US" altLang="ja-JP" sz="800" dirty="0">
              <a:solidFill>
                <a:srgbClr val="000000"/>
              </a:solidFill>
              <a:latin typeface="+mn-ea"/>
            </a:endParaRPr>
          </a:p>
        </p:txBody>
      </p:sp>
      <p:pic>
        <p:nvPicPr>
          <p:cNvPr id="21" name="图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sp>
        <p:nvSpPr>
          <p:cNvPr id="22" name="矩形 6"/>
          <p:cNvSpPr/>
          <p:nvPr/>
        </p:nvSpPr>
        <p:spPr>
          <a:xfrm>
            <a:off x="462402" y="889664"/>
            <a:ext cx="9084794" cy="70788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altLang="en-US" sz="2400" b="1" i="0" u="none" strike="noStrike" kern="1200" cap="none" spc="0" baseline="0" dirty="0">
                <a:solidFill>
                  <a:srgbClr val="00B050"/>
                </a:solidFill>
                <a:uFillTx/>
                <a:latin typeface="+mn-ea"/>
                <a:cs typeface=""/>
              </a:rPr>
              <a:t>ビジョン</a:t>
            </a:r>
            <a:r>
              <a:rPr lang="en-US" altLang="ja-JP" sz="2400" b="1" i="0" u="none" strike="noStrike" kern="1200" cap="none" spc="0" baseline="0" dirty="0">
                <a:solidFill>
                  <a:srgbClr val="00B050"/>
                </a:solidFill>
                <a:uFillTx/>
                <a:latin typeface="+mn-ea"/>
                <a:cs typeface=""/>
              </a:rPr>
              <a:t>:</a:t>
            </a:r>
            <a:r>
              <a:rPr lang="en-US" altLang="ja-JP" sz="2000" b="1" i="0" u="none" strike="noStrike" kern="1200" cap="none" spc="0" baseline="0" dirty="0">
                <a:solidFill>
                  <a:srgbClr val="00B050"/>
                </a:solidFill>
                <a:uFillTx/>
                <a:latin typeface="Arial" pitchFamily="34"/>
                <a:ea typeface="宋体" pitchFamily="2"/>
                <a:cs typeface=""/>
              </a:rPr>
              <a:t>Creating</a:t>
            </a:r>
            <a:r>
              <a:rPr lang="ja-JP" altLang="en-US" sz="1050" b="1" i="0" u="none" strike="noStrike" kern="1200" cap="none" spc="0" baseline="0" dirty="0">
                <a:solidFill>
                  <a:srgbClr val="00B050"/>
                </a:solidFill>
                <a:uFillTx/>
                <a:latin typeface="Arial" pitchFamily="34"/>
                <a:ea typeface="宋体" pitchFamily="2"/>
                <a:cs typeface=""/>
              </a:rPr>
              <a:t>　</a:t>
            </a:r>
            <a:r>
              <a:rPr lang="en-US" altLang="ja-JP" sz="2000" b="1" i="0" u="none" strike="noStrike" kern="1200" cap="none" spc="0" baseline="0" dirty="0">
                <a:solidFill>
                  <a:srgbClr val="00B050"/>
                </a:solidFill>
                <a:uFillTx/>
                <a:latin typeface="Arial" pitchFamily="34"/>
                <a:ea typeface="宋体" pitchFamily="2"/>
                <a:cs typeface=""/>
              </a:rPr>
              <a:t>Shared</a:t>
            </a:r>
            <a:r>
              <a:rPr lang="ja-JP" altLang="en-US" sz="1050" b="1" i="0" u="none" strike="noStrike" kern="1200" cap="none" spc="0" baseline="0" dirty="0">
                <a:solidFill>
                  <a:srgbClr val="00B050"/>
                </a:solidFill>
                <a:uFillTx/>
                <a:latin typeface="Arial" pitchFamily="34"/>
                <a:ea typeface="宋体" pitchFamily="2"/>
                <a:cs typeface=""/>
              </a:rPr>
              <a:t>　</a:t>
            </a:r>
            <a:r>
              <a:rPr lang="en-US" altLang="ja-JP" sz="2000" b="1" i="0" u="none" strike="noStrike" kern="1200" cap="none" spc="0" baseline="0" dirty="0">
                <a:solidFill>
                  <a:srgbClr val="00B050"/>
                </a:solidFill>
                <a:uFillTx/>
                <a:latin typeface="Arial" pitchFamily="34"/>
                <a:ea typeface="宋体" pitchFamily="2"/>
                <a:cs typeface=""/>
              </a:rPr>
              <a:t>Value</a:t>
            </a:r>
            <a:r>
              <a:rPr lang="ja-JP" altLang="en-US" sz="1600" b="1" i="0" u="none" strike="noStrike" kern="1200" cap="none" spc="0" baseline="0" dirty="0">
                <a:solidFill>
                  <a:srgbClr val="00B050"/>
                </a:solidFill>
                <a:uFillTx/>
                <a:latin typeface="Arial" pitchFamily="34"/>
                <a:ea typeface="宋体" pitchFamily="2"/>
                <a:cs typeface=""/>
              </a:rPr>
              <a:t>　</a:t>
            </a:r>
            <a:r>
              <a:rPr lang="en-US" altLang="ja-JP" sz="1200" b="1" i="0" u="none" strike="noStrike" kern="1200" cap="none" spc="0" baseline="0" dirty="0">
                <a:solidFill>
                  <a:srgbClr val="00B050"/>
                </a:solidFill>
                <a:uFillTx/>
                <a:latin typeface="Arial" pitchFamily="34"/>
                <a:ea typeface="宋体" pitchFamily="2"/>
                <a:cs typeface=""/>
              </a:rPr>
              <a:t>-</a:t>
            </a:r>
            <a:r>
              <a:rPr lang="ja-JP" altLang="en-US" sz="1200" b="1" i="0" u="none" strike="noStrike" kern="1200" cap="none" spc="0" baseline="0" dirty="0">
                <a:solidFill>
                  <a:srgbClr val="00B050"/>
                </a:solidFill>
                <a:uFillTx/>
                <a:latin typeface="Arial" pitchFamily="34"/>
                <a:ea typeface="宋体" pitchFamily="2"/>
                <a:cs typeface=""/>
              </a:rPr>
              <a:t>社会と企業の共通価値を創造</a:t>
            </a:r>
            <a:endParaRPr lang="en-US" altLang="ja-JP" sz="1200" b="1" i="0" u="none" strike="noStrike" kern="1200" cap="none" spc="0" baseline="0" dirty="0">
              <a:solidFill>
                <a:srgbClr val="00B050"/>
              </a:solidFill>
              <a:uFillTx/>
              <a:latin typeface="Arial" pitchFamily="34"/>
              <a:ea typeface="宋体" pitchFamily="2"/>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dirty="0">
              <a:solidFill>
                <a:srgbClr val="00B050"/>
              </a:solidFill>
              <a:uFillTx/>
              <a:latin typeface="Arial" pitchFamily="34"/>
              <a:ea typeface="宋体" pitchFamily="2"/>
              <a:cs typeface=""/>
            </a:endParaRPr>
          </a:p>
        </p:txBody>
      </p:sp>
      <p:sp>
        <p:nvSpPr>
          <p:cNvPr id="3" name="正方形/長方形 2"/>
          <p:cNvSpPr/>
          <p:nvPr/>
        </p:nvSpPr>
        <p:spPr>
          <a:xfrm>
            <a:off x="462402" y="1387369"/>
            <a:ext cx="8516498" cy="954107"/>
          </a:xfrm>
          <a:prstGeom prst="rect">
            <a:avLst/>
          </a:prstGeom>
        </p:spPr>
        <p:txBody>
          <a:bodyPr wrap="square">
            <a:spAutoFit/>
          </a:bodyPr>
          <a:lstStyle/>
          <a:p>
            <a:r>
              <a:rPr lang="ja-JP" altLang="en-US" sz="1400" b="1" dirty="0">
                <a:solidFill>
                  <a:schemeClr val="bg2">
                    <a:lumMod val="25000"/>
                  </a:schemeClr>
                </a:solidFill>
                <a:latin typeface="+mj-ea"/>
              </a:rPr>
              <a:t>社会課題の解決を企業の競争力向上や利益と両立をさせ、社会と企業の両方に価値を生み出す企業を目指し</a:t>
            </a:r>
            <a:endParaRPr lang="en-US" altLang="ja-JP" sz="1400" b="1" dirty="0">
              <a:solidFill>
                <a:schemeClr val="bg2">
                  <a:lumMod val="25000"/>
                </a:schemeClr>
              </a:solidFill>
              <a:latin typeface="+mj-ea"/>
            </a:endParaRPr>
          </a:p>
          <a:p>
            <a:endParaRPr lang="en-US" altLang="ja-JP" sz="1400" b="1" dirty="0">
              <a:solidFill>
                <a:schemeClr val="bg2">
                  <a:lumMod val="25000"/>
                </a:schemeClr>
              </a:solidFill>
              <a:latin typeface="+mj-ea"/>
            </a:endParaRPr>
          </a:p>
          <a:p>
            <a:r>
              <a:rPr lang="ja-JP" altLang="en-US" sz="1400" b="1" dirty="0">
                <a:solidFill>
                  <a:schemeClr val="bg2">
                    <a:lumMod val="25000"/>
                  </a:schemeClr>
                </a:solidFill>
                <a:latin typeface="+mj-ea"/>
              </a:rPr>
              <a:t>共通価値を創造というコンセプトに、サーキュラー・エコノミーを通じて企業の社会貢献の高い価値を創造する</a:t>
            </a:r>
            <a:endParaRPr lang="zh-CN" altLang="en-US" sz="1400" dirty="0"/>
          </a:p>
          <a:p>
            <a:endParaRPr lang="ja-JP" altLang="en-US" sz="1400" b="1" dirty="0"/>
          </a:p>
        </p:txBody>
      </p:sp>
      <p:sp>
        <p:nvSpPr>
          <p:cNvPr id="23" name="正方形/長方形 6"/>
          <p:cNvSpPr/>
          <p:nvPr/>
        </p:nvSpPr>
        <p:spPr>
          <a:xfrm>
            <a:off x="0" y="6431973"/>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grpSp>
        <p:nvGrpSpPr>
          <p:cNvPr id="26" name="组合 45"/>
          <p:cNvGrpSpPr/>
          <p:nvPr/>
        </p:nvGrpSpPr>
        <p:grpSpPr>
          <a:xfrm>
            <a:off x="1479279" y="2010418"/>
            <a:ext cx="5409177" cy="3553073"/>
            <a:chOff x="2471857" y="1383995"/>
            <a:chExt cx="4056883" cy="2960894"/>
          </a:xfrm>
        </p:grpSpPr>
        <p:sp>
          <p:nvSpPr>
            <p:cNvPr id="27" name="Freeform 2"/>
            <p:cNvSpPr>
              <a:spLocks/>
            </p:cNvSpPr>
            <p:nvPr/>
          </p:nvSpPr>
          <p:spPr bwMode="blackWhite">
            <a:xfrm>
              <a:off x="3884379" y="1784073"/>
              <a:ext cx="1248896" cy="256081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5467" b="1" kern="0">
                <a:solidFill>
                  <a:sysClr val="window" lastClr="FFFFFF"/>
                </a:solidFill>
                <a:latin typeface="微软雅黑" pitchFamily="34" charset="-122"/>
                <a:ea typeface="微软雅黑" pitchFamily="34" charset="-122"/>
              </a:endParaRPr>
            </a:p>
          </p:txBody>
        </p:sp>
        <p:sp>
          <p:nvSpPr>
            <p:cNvPr id="28" name="Freeform 3"/>
            <p:cNvSpPr>
              <a:spLocks/>
            </p:cNvSpPr>
            <p:nvPr/>
          </p:nvSpPr>
          <p:spPr bwMode="blackWhite">
            <a:xfrm rot="1045384">
              <a:off x="3085798" y="1383995"/>
              <a:ext cx="2946490" cy="1104667"/>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124395" tIns="62197" rIns="124395" bIns="62197" anchor="ctr"/>
            <a:lstStyle/>
            <a:p>
              <a:pPr>
                <a:lnSpc>
                  <a:spcPct val="120000"/>
                </a:lnSpc>
              </a:pPr>
              <a:endParaRPr lang="zh-CN" altLang="en-US" sz="5467" b="1" kern="0">
                <a:solidFill>
                  <a:sysClr val="window" lastClr="FFFFFF"/>
                </a:solidFill>
                <a:latin typeface="微软雅黑" pitchFamily="34" charset="-122"/>
                <a:ea typeface="微软雅黑" pitchFamily="34" charset="-122"/>
              </a:endParaRPr>
            </a:p>
          </p:txBody>
        </p:sp>
        <p:sp>
          <p:nvSpPr>
            <p:cNvPr id="29" name="Oval 4"/>
            <p:cNvSpPr>
              <a:spLocks noChangeArrowheads="1"/>
            </p:cNvSpPr>
            <p:nvPr/>
          </p:nvSpPr>
          <p:spPr bwMode="blackWhite">
            <a:xfrm>
              <a:off x="4431885" y="1748438"/>
              <a:ext cx="153884" cy="149017"/>
            </a:xfrm>
            <a:prstGeom prst="ellipse">
              <a:avLst/>
            </a:prstGeom>
            <a:gradFill>
              <a:gsLst>
                <a:gs pos="0">
                  <a:schemeClr val="bg1"/>
                </a:gs>
                <a:gs pos="100000">
                  <a:srgbClr val="00B0F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5467" b="1" kern="0">
                <a:solidFill>
                  <a:sysClr val="window" lastClr="FFFFFF"/>
                </a:solidFill>
                <a:latin typeface="微软雅黑" pitchFamily="34" charset="-122"/>
                <a:ea typeface="微软雅黑" pitchFamily="34" charset="-122"/>
              </a:endParaRPr>
            </a:p>
          </p:txBody>
        </p:sp>
        <p:sp>
          <p:nvSpPr>
            <p:cNvPr id="30" name="Line 5"/>
            <p:cNvSpPr>
              <a:spLocks noChangeShapeType="1"/>
            </p:cNvSpPr>
            <p:nvPr/>
          </p:nvSpPr>
          <p:spPr bwMode="blackWhite">
            <a:xfrm>
              <a:off x="5966655" y="1899912"/>
              <a:ext cx="529688" cy="12715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1" name="Line 6"/>
            <p:cNvSpPr>
              <a:spLocks noChangeShapeType="1"/>
            </p:cNvSpPr>
            <p:nvPr/>
          </p:nvSpPr>
          <p:spPr bwMode="blackWhite">
            <a:xfrm>
              <a:off x="5955316" y="1899912"/>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2" name="Line 7"/>
            <p:cNvSpPr>
              <a:spLocks noChangeShapeType="1"/>
            </p:cNvSpPr>
            <p:nvPr/>
          </p:nvSpPr>
          <p:spPr bwMode="blackWhite">
            <a:xfrm flipH="1">
              <a:off x="5396471" y="1903152"/>
              <a:ext cx="552366" cy="123100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3" name="Freeform 8"/>
            <p:cNvSpPr>
              <a:spLocks/>
            </p:cNvSpPr>
            <p:nvPr/>
          </p:nvSpPr>
          <p:spPr bwMode="blackWhite">
            <a:xfrm>
              <a:off x="5330058" y="3142258"/>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B0F0"/>
            </a:soli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4" name="Line 9"/>
            <p:cNvSpPr>
              <a:spLocks noChangeShapeType="1"/>
            </p:cNvSpPr>
            <p:nvPr/>
          </p:nvSpPr>
          <p:spPr bwMode="blackWhite">
            <a:xfrm>
              <a:off x="3106834" y="1891156"/>
              <a:ext cx="529687" cy="126988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5" name="Line 10"/>
            <p:cNvSpPr>
              <a:spLocks noChangeShapeType="1"/>
            </p:cNvSpPr>
            <p:nvPr/>
          </p:nvSpPr>
          <p:spPr bwMode="blackWhite">
            <a:xfrm>
              <a:off x="3098734" y="1891156"/>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6" name="Line 11"/>
            <p:cNvSpPr>
              <a:spLocks noChangeShapeType="1"/>
            </p:cNvSpPr>
            <p:nvPr/>
          </p:nvSpPr>
          <p:spPr bwMode="blackWhite">
            <a:xfrm flipH="1">
              <a:off x="2530171" y="1892775"/>
              <a:ext cx="560465" cy="123910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sp>
          <p:nvSpPr>
            <p:cNvPr id="37" name="Freeform 12"/>
            <p:cNvSpPr>
              <a:spLocks/>
            </p:cNvSpPr>
            <p:nvPr/>
          </p:nvSpPr>
          <p:spPr bwMode="blackWhite">
            <a:xfrm>
              <a:off x="2471857" y="3131880"/>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C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124395" tIns="62197" rIns="124395" bIns="62197" anchor="ctr"/>
            <a:lstStyle/>
            <a:p>
              <a:pPr defTabSz="1219170" fontAlgn="auto">
                <a:lnSpc>
                  <a:spcPct val="120000"/>
                </a:lnSpc>
                <a:spcBef>
                  <a:spcPts val="0"/>
                </a:spcBef>
                <a:spcAft>
                  <a:spcPts val="0"/>
                </a:spcAft>
                <a:defRPr/>
              </a:pPr>
              <a:endParaRPr lang="zh-CN" altLang="en-US" sz="1600" kern="0">
                <a:solidFill>
                  <a:srgbClr val="4D4D4D"/>
                </a:solidFill>
                <a:latin typeface="微软雅黑" pitchFamily="34" charset="-122"/>
                <a:ea typeface="微软雅黑" pitchFamily="34" charset="-122"/>
              </a:endParaRPr>
            </a:p>
          </p:txBody>
        </p:sp>
      </p:grpSp>
      <p:sp>
        <p:nvSpPr>
          <p:cNvPr id="38" name="TextBox 53"/>
          <p:cNvSpPr txBox="1">
            <a:spLocks noChangeArrowheads="1"/>
          </p:cNvSpPr>
          <p:nvPr/>
        </p:nvSpPr>
        <p:spPr bwMode="auto">
          <a:xfrm>
            <a:off x="1577498" y="4582933"/>
            <a:ext cx="1512713" cy="4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prstTxWarp prst="textNoShape">
              <a:avLst/>
            </a:prstTxWarp>
            <a:spAutoFit/>
          </a:bodyPr>
          <a:lstStyle>
            <a:defPPr>
              <a:defRPr lang="zh-CN"/>
            </a:defPPr>
            <a:lvl1pPr algn="r" defTabSz="932962" fontAlgn="auto">
              <a:spcBef>
                <a:spcPts val="0"/>
              </a:spcBef>
              <a:spcAft>
                <a:spcPts val="0"/>
              </a:spcAft>
              <a:defRPr sz="1600" b="1">
                <a:solidFill>
                  <a:schemeClr val="bg1"/>
                </a:solidFill>
                <a:latin typeface="微软雅黑" pitchFamily="34" charset="-122"/>
                <a:ea typeface="微软雅黑" pitchFamily="34" charset="-122"/>
                <a:cs typeface="宋体" pitchFamily="2" charset="-122"/>
              </a:defRPr>
            </a:lvl1pPr>
          </a:lstStyle>
          <a:p>
            <a:pPr algn="l" defTabSz="1243918">
              <a:defRPr/>
            </a:pPr>
            <a:r>
              <a:rPr lang="zh-CN" altLang="en-US" sz="2133" kern="0" dirty="0">
                <a:solidFill>
                  <a:srgbClr val="FFC000"/>
                </a:solidFill>
              </a:rPr>
              <a:t>企业价值</a:t>
            </a:r>
          </a:p>
        </p:txBody>
      </p:sp>
      <p:sp>
        <p:nvSpPr>
          <p:cNvPr id="39" name="TextBox 53"/>
          <p:cNvSpPr txBox="1">
            <a:spLocks noChangeArrowheads="1"/>
          </p:cNvSpPr>
          <p:nvPr/>
        </p:nvSpPr>
        <p:spPr bwMode="auto">
          <a:xfrm>
            <a:off x="5449397" y="4630467"/>
            <a:ext cx="1411905" cy="4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prstTxWarp prst="textNoShape">
              <a:avLst/>
            </a:prstTxWarp>
            <a:spAutoFit/>
          </a:bodyPr>
          <a:lstStyle/>
          <a:p>
            <a:pPr defTabSz="1243918"/>
            <a:r>
              <a:rPr lang="zh-CN" altLang="en-US" sz="2133" b="1" dirty="0">
                <a:solidFill>
                  <a:srgbClr val="0070C0"/>
                </a:solidFill>
                <a:latin typeface="微软雅黑" pitchFamily="34" charset="-122"/>
                <a:ea typeface="微软雅黑" pitchFamily="34" charset="-122"/>
                <a:cs typeface="宋体" pitchFamily="2" charset="-122"/>
              </a:rPr>
              <a:t>社会价值</a:t>
            </a:r>
            <a:endParaRPr lang="zh-CN" altLang="en-US" sz="3200" dirty="0">
              <a:solidFill>
                <a:srgbClr val="0070C0"/>
              </a:solidFill>
              <a:ea typeface="微软雅黑"/>
              <a:cs typeface="宋体" pitchFamily="2" charset="-122"/>
            </a:endParaRPr>
          </a:p>
        </p:txBody>
      </p:sp>
      <p:sp>
        <p:nvSpPr>
          <p:cNvPr id="2" name="文本框 1"/>
          <p:cNvSpPr txBox="1"/>
          <p:nvPr/>
        </p:nvSpPr>
        <p:spPr>
          <a:xfrm>
            <a:off x="3892630" y="4042813"/>
            <a:ext cx="464836" cy="954107"/>
          </a:xfrm>
          <a:prstGeom prst="rect">
            <a:avLst/>
          </a:prstGeom>
          <a:noFill/>
        </p:spPr>
        <p:txBody>
          <a:bodyPr wrap="square" rtlCol="0">
            <a:spAutoFit/>
          </a:bodyPr>
          <a:lstStyle/>
          <a:p>
            <a:r>
              <a:rPr kumimoji="1" lang="ja-JP" altLang="en-US" sz="2800" b="1">
                <a:solidFill>
                  <a:schemeClr val="bg1">
                    <a:lumMod val="95000"/>
                  </a:schemeClr>
                </a:solidFill>
              </a:rPr>
              <a:t>両立</a:t>
            </a:r>
            <a:endParaRPr kumimoji="1" lang="zh-CN" altLang="en-US" sz="2800" b="1" dirty="0">
              <a:solidFill>
                <a:schemeClr val="bg1">
                  <a:lumMod val="95000"/>
                </a:schemeClr>
              </a:solidFill>
            </a:endParaRPr>
          </a:p>
        </p:txBody>
      </p:sp>
    </p:spTree>
    <p:extLst>
      <p:ext uri="{BB962C8B-B14F-4D97-AF65-F5344CB8AC3E}">
        <p14:creationId xmlns:p14="http://schemas.microsoft.com/office/powerpoint/2010/main" val="190449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8"/>
          <p:cNvSpPr txBox="1"/>
          <p:nvPr/>
        </p:nvSpPr>
        <p:spPr>
          <a:xfrm>
            <a:off x="3317758" y="1305335"/>
            <a:ext cx="2222727" cy="646331"/>
          </a:xfrm>
          <a:prstGeom prst="rect">
            <a:avLst/>
          </a:prstGeom>
          <a:noFill/>
        </p:spPr>
        <p:txBody>
          <a:bodyPr wrap="square" rtlCol="0">
            <a:spAutoFit/>
          </a:bodyPr>
          <a:lstStyle/>
          <a:p>
            <a:pPr algn="ctr"/>
            <a:r>
              <a:rPr lang="ja-JP" altLang="en-US" sz="1200" dirty="0">
                <a:solidFill>
                  <a:srgbClr val="00B0F0"/>
                </a:solidFill>
                <a:latin typeface="微软雅黑" pitchFamily="34" charset="-122"/>
                <a:ea typeface="微软雅黑" pitchFamily="34" charset="-122"/>
              </a:rPr>
              <a:t>世界各地を一本化管理による物流最適化</a:t>
            </a:r>
            <a:endParaRPr lang="zh-CN" altLang="en-US" sz="1200" dirty="0">
              <a:solidFill>
                <a:srgbClr val="00B0F0"/>
              </a:solidFill>
              <a:latin typeface="微软雅黑" pitchFamily="34" charset="-122"/>
              <a:ea typeface="微软雅黑" pitchFamily="34" charset="-122"/>
            </a:endParaRPr>
          </a:p>
          <a:p>
            <a:endParaRPr lang="zh-CN" altLang="en-US" sz="1200" dirty="0">
              <a:solidFill>
                <a:srgbClr val="00B0F0"/>
              </a:solidFill>
              <a:latin typeface="微软雅黑" pitchFamily="34" charset="-122"/>
              <a:ea typeface="微软雅黑" pitchFamily="34" charset="-122"/>
            </a:endParaRPr>
          </a:p>
        </p:txBody>
      </p:sp>
      <p:sp>
        <p:nvSpPr>
          <p:cNvPr id="12" name="矩形 11"/>
          <p:cNvSpPr/>
          <p:nvPr/>
        </p:nvSpPr>
        <p:spPr>
          <a:xfrm>
            <a:off x="6274540" y="4319495"/>
            <a:ext cx="2887893" cy="430887"/>
          </a:xfrm>
          <a:prstGeom prst="rect">
            <a:avLst/>
          </a:prstGeom>
        </p:spPr>
        <p:txBody>
          <a:bodyPr wrap="square">
            <a:spAutoFit/>
          </a:bodyPr>
          <a:lstStyle/>
          <a:p>
            <a:pPr algn="ctr"/>
            <a:r>
              <a:rPr lang="en-US" altLang="ja-JP" sz="1100" dirty="0" err="1">
                <a:solidFill>
                  <a:schemeClr val="accent6">
                    <a:lumMod val="50000"/>
                  </a:schemeClr>
                </a:solidFill>
                <a:latin typeface="微软雅黑" pitchFamily="34" charset="-122"/>
                <a:ea typeface="微软雅黑" pitchFamily="34" charset="-122"/>
              </a:rPr>
              <a:t>IoT</a:t>
            </a:r>
            <a:r>
              <a:rPr lang="ja-JP" altLang="en-US" sz="1100" dirty="0">
                <a:solidFill>
                  <a:schemeClr val="accent6">
                    <a:lumMod val="50000"/>
                  </a:schemeClr>
                </a:solidFill>
                <a:latin typeface="微软雅黑" pitchFamily="34" charset="-122"/>
                <a:ea typeface="微软雅黑" pitchFamily="34" charset="-122"/>
              </a:rPr>
              <a:t>を活用しながら人・場所を依存しない自動化が進んだ生産システム</a:t>
            </a:r>
            <a:endParaRPr lang="zh-CN" altLang="en-US" sz="1100" dirty="0">
              <a:solidFill>
                <a:schemeClr val="accent6">
                  <a:lumMod val="50000"/>
                </a:schemeClr>
              </a:solidFill>
              <a:latin typeface="微软雅黑" pitchFamily="34" charset="-122"/>
              <a:ea typeface="微软雅黑" pitchFamily="34" charset="-122"/>
            </a:endParaRPr>
          </a:p>
        </p:txBody>
      </p:sp>
      <p:sp>
        <p:nvSpPr>
          <p:cNvPr id="13" name="矩形 12"/>
          <p:cNvSpPr/>
          <p:nvPr/>
        </p:nvSpPr>
        <p:spPr>
          <a:xfrm>
            <a:off x="262989" y="2353456"/>
            <a:ext cx="2419368" cy="430887"/>
          </a:xfrm>
          <a:prstGeom prst="rect">
            <a:avLst/>
          </a:prstGeom>
        </p:spPr>
        <p:txBody>
          <a:bodyPr wrap="square">
            <a:spAutoFit/>
          </a:bodyPr>
          <a:lstStyle/>
          <a:p>
            <a:pPr algn="ctr"/>
            <a:r>
              <a:rPr lang="ja-JP" altLang="en-US" sz="1100" dirty="0">
                <a:solidFill>
                  <a:schemeClr val="tx1">
                    <a:lumMod val="75000"/>
                    <a:lumOff val="25000"/>
                  </a:schemeClr>
                </a:solidFill>
                <a:latin typeface="微软雅黑" pitchFamily="34" charset="-122"/>
                <a:ea typeface="微软雅黑" pitchFamily="34" charset="-122"/>
              </a:rPr>
              <a:t>日本に限らずグローバルスケールで原材料調達</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152400" y="4465937"/>
            <a:ext cx="2529957" cy="447498"/>
          </a:xfrm>
          <a:prstGeom prst="rect">
            <a:avLst/>
          </a:prstGeom>
        </p:spPr>
        <p:txBody>
          <a:bodyPr wrap="square">
            <a:spAutoFit/>
          </a:bodyPr>
          <a:lstStyle/>
          <a:p>
            <a:pPr algn="ctr"/>
            <a:r>
              <a:rPr lang="ja-JP" altLang="en-US" sz="1100" dirty="0">
                <a:solidFill>
                  <a:schemeClr val="tx1">
                    <a:lumMod val="75000"/>
                    <a:lumOff val="25000"/>
                  </a:schemeClr>
                </a:solidFill>
                <a:latin typeface="微软雅黑" pitchFamily="34" charset="-122"/>
                <a:ea typeface="微软雅黑" pitchFamily="34" charset="-122"/>
              </a:rPr>
              <a:t>グローバルネットワークを活かし、トータルソリューションを提案</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5" name="TextBox 32"/>
          <p:cNvSpPr txBox="1"/>
          <p:nvPr/>
        </p:nvSpPr>
        <p:spPr>
          <a:xfrm>
            <a:off x="6104008" y="2364453"/>
            <a:ext cx="3029407" cy="430887"/>
          </a:xfrm>
          <a:prstGeom prst="rect">
            <a:avLst/>
          </a:prstGeom>
          <a:noFill/>
        </p:spPr>
        <p:txBody>
          <a:bodyPr wrap="square" rtlCol="0">
            <a:spAutoFit/>
          </a:bodyPr>
          <a:lstStyle/>
          <a:p>
            <a:pPr algn="ctr"/>
            <a:r>
              <a:rPr lang="ja-JP" altLang="en-US" sz="1100" dirty="0">
                <a:solidFill>
                  <a:srgbClr val="FFA600"/>
                </a:solidFill>
                <a:latin typeface="微软雅黑" pitchFamily="34" charset="-122"/>
                <a:ea typeface="微软雅黑" pitchFamily="34" charset="-122"/>
              </a:rPr>
              <a:t>生産技術と最先端ポリマー技術を組み合わせ、物性劣化を補いかつ高機能化</a:t>
            </a:r>
            <a:endParaRPr lang="zh-CN" altLang="en-US" sz="1100" dirty="0">
              <a:solidFill>
                <a:srgbClr val="FFA600"/>
              </a:solidFill>
              <a:latin typeface="微软雅黑" pitchFamily="34" charset="-122"/>
              <a:ea typeface="微软雅黑" pitchFamily="34" charset="-122"/>
            </a:endParaRPr>
          </a:p>
        </p:txBody>
      </p:sp>
      <p:sp>
        <p:nvSpPr>
          <p:cNvPr id="16" name="TextBox 33"/>
          <p:cNvSpPr txBox="1"/>
          <p:nvPr/>
        </p:nvSpPr>
        <p:spPr>
          <a:xfrm>
            <a:off x="3134083" y="5719232"/>
            <a:ext cx="2730688" cy="461665"/>
          </a:xfrm>
          <a:prstGeom prst="rect">
            <a:avLst/>
          </a:prstGeom>
          <a:noFill/>
        </p:spPr>
        <p:txBody>
          <a:bodyPr wrap="square" rtlCol="0">
            <a:spAutoFit/>
          </a:bodyPr>
          <a:lstStyle/>
          <a:p>
            <a:pPr algn="ctr"/>
            <a:r>
              <a:rPr lang="ja-JP" altLang="en-US" sz="1200" dirty="0">
                <a:solidFill>
                  <a:srgbClr val="C493C4"/>
                </a:solidFill>
                <a:latin typeface="微软雅黑" pitchFamily="34" charset="-122"/>
                <a:ea typeface="微软雅黑" pitchFamily="34" charset="-122"/>
              </a:rPr>
              <a:t>顧客の要求に応じて各生産拠点からワールドワイドに提供</a:t>
            </a:r>
            <a:endParaRPr lang="zh-CN" altLang="en-US" sz="1200" dirty="0">
              <a:solidFill>
                <a:srgbClr val="C493C4"/>
              </a:solidFill>
              <a:latin typeface="微软雅黑" pitchFamily="34" charset="-122"/>
              <a:ea typeface="微软雅黑" pitchFamily="34" charset="-122"/>
            </a:endParaRPr>
          </a:p>
        </p:txBody>
      </p:sp>
      <p:grpSp>
        <p:nvGrpSpPr>
          <p:cNvPr id="17" name="组 16"/>
          <p:cNvGrpSpPr/>
          <p:nvPr/>
        </p:nvGrpSpPr>
        <p:grpSpPr>
          <a:xfrm>
            <a:off x="2075421" y="1577166"/>
            <a:ext cx="4503179" cy="4309737"/>
            <a:chOff x="3881339" y="1307058"/>
            <a:chExt cx="4767840" cy="4812584"/>
          </a:xfrm>
        </p:grpSpPr>
        <p:grpSp>
          <p:nvGrpSpPr>
            <p:cNvPr id="18" name="组合 27"/>
            <p:cNvGrpSpPr/>
            <p:nvPr/>
          </p:nvGrpSpPr>
          <p:grpSpPr>
            <a:xfrm>
              <a:off x="3881339" y="1307058"/>
              <a:ext cx="4767840" cy="4812584"/>
              <a:chOff x="3881339" y="1021308"/>
              <a:chExt cx="4767840" cy="4812584"/>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1339" y="1021308"/>
                <a:ext cx="4767840" cy="4812584"/>
              </a:xfrm>
              <a:prstGeom prst="rect">
                <a:avLst/>
              </a:prstGeom>
            </p:spPr>
          </p:pic>
          <p:sp>
            <p:nvSpPr>
              <p:cNvPr id="25" name="Freeform 6"/>
              <p:cNvSpPr>
                <a:spLocks/>
              </p:cNvSpPr>
              <p:nvPr/>
            </p:nvSpPr>
            <p:spPr bwMode="auto">
              <a:xfrm rot="10800000">
                <a:off x="6901960" y="3511518"/>
                <a:ext cx="1425289" cy="1361726"/>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00FA00"/>
              </a:solidFill>
              <a:ln w="9525">
                <a:solidFill>
                  <a:srgbClr val="00FA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p:cNvSpPr>
              <p:nvPr/>
            </p:nvSpPr>
            <p:spPr bwMode="auto">
              <a:xfrm>
                <a:off x="5649879" y="1356156"/>
                <a:ext cx="1426512" cy="1361726"/>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4BA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7" name="Freeform 9"/>
              <p:cNvSpPr>
                <a:spLocks/>
              </p:cNvSpPr>
              <p:nvPr/>
            </p:nvSpPr>
            <p:spPr bwMode="auto">
              <a:xfrm>
                <a:off x="4405501" y="1801100"/>
                <a:ext cx="1426512" cy="136172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0"/>
              <p:cNvSpPr>
                <a:spLocks/>
              </p:cNvSpPr>
              <p:nvPr/>
            </p:nvSpPr>
            <p:spPr bwMode="auto">
              <a:xfrm rot="17932107">
                <a:off x="4289576" y="3307487"/>
                <a:ext cx="1425289" cy="13605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1"/>
              <p:cNvSpPr>
                <a:spLocks/>
              </p:cNvSpPr>
              <p:nvPr/>
            </p:nvSpPr>
            <p:spPr bwMode="auto">
              <a:xfrm rot="10800000">
                <a:off x="5660728" y="3979584"/>
                <a:ext cx="1425289" cy="1361726"/>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C493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文本框 68"/>
              <p:cNvSpPr txBox="1"/>
              <p:nvPr/>
            </p:nvSpPr>
            <p:spPr>
              <a:xfrm>
                <a:off x="5938311" y="1650377"/>
                <a:ext cx="800219" cy="461665"/>
              </a:xfrm>
              <a:prstGeom prst="rect">
                <a:avLst/>
              </a:prstGeom>
              <a:noFill/>
            </p:spPr>
            <p:txBody>
              <a:bodyPr wrap="none" rtlCol="0">
                <a:spAutoFit/>
              </a:bodyPr>
              <a:lstStyle/>
              <a:p>
                <a:r>
                  <a:rPr lang="ja-JP" altLang="en-US" sz="2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物流</a:t>
                </a:r>
                <a:endParaRPr lang="zh-CN" altLang="en-US" sz="2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31" name="文本框 12"/>
              <p:cNvSpPr txBox="1"/>
              <p:nvPr/>
            </p:nvSpPr>
            <p:spPr>
              <a:xfrm>
                <a:off x="4488461" y="2481962"/>
                <a:ext cx="1281737" cy="446794"/>
              </a:xfrm>
              <a:prstGeom prst="rect">
                <a:avLst/>
              </a:prstGeom>
              <a:noFill/>
            </p:spPr>
            <p:txBody>
              <a:bodyPr wrap="none" rtlCol="0">
                <a:spAutoFit/>
              </a:bodyPr>
              <a:lstStyle/>
              <a:p>
                <a:r>
                  <a:rPr lang="ja-JP" altLang="en-US" sz="2000" b="1">
                    <a:solidFill>
                      <a:schemeClr val="tx1">
                        <a:lumMod val="65000"/>
                        <a:lumOff val="35000"/>
                      </a:schemeClr>
                    </a:solidFill>
                    <a:latin typeface="微软雅黑" pitchFamily="34" charset="-122"/>
                    <a:ea typeface="微软雅黑" pitchFamily="34" charset="-122"/>
                  </a:rPr>
                  <a:t>材料調達</a:t>
                </a:r>
                <a:endParaRPr lang="zh-CN" altLang="en-US" sz="2000" b="1" dirty="0">
                  <a:solidFill>
                    <a:schemeClr val="tx1">
                      <a:lumMod val="65000"/>
                      <a:lumOff val="35000"/>
                    </a:schemeClr>
                  </a:solidFill>
                  <a:latin typeface="微软雅黑" pitchFamily="34" charset="-122"/>
                  <a:ea typeface="微软雅黑" pitchFamily="34" charset="-122"/>
                </a:endParaRPr>
              </a:p>
            </p:txBody>
          </p:sp>
        </p:grpSp>
        <p:sp>
          <p:nvSpPr>
            <p:cNvPr id="19" name="文本框 12"/>
            <p:cNvSpPr txBox="1"/>
            <p:nvPr/>
          </p:nvSpPr>
          <p:spPr>
            <a:xfrm>
              <a:off x="7227858" y="4071514"/>
              <a:ext cx="748923" cy="430887"/>
            </a:xfrm>
            <a:prstGeom prst="rect">
              <a:avLst/>
            </a:prstGeom>
            <a:noFill/>
          </p:spPr>
          <p:txBody>
            <a:bodyPr wrap="none" rtlCol="0">
              <a:spAutoFit/>
            </a:bodyPr>
            <a:lstStyle/>
            <a:p>
              <a:r>
                <a:rPr lang="ja-JP" altLang="en-US" sz="2200" b="1" dirty="0">
                  <a:solidFill>
                    <a:schemeClr val="tx1">
                      <a:lumMod val="65000"/>
                      <a:lumOff val="35000"/>
                    </a:schemeClr>
                  </a:solidFill>
                  <a:latin typeface="微软雅黑" pitchFamily="34" charset="-122"/>
                  <a:ea typeface="微软雅黑" pitchFamily="34" charset="-122"/>
                </a:rPr>
                <a:t>製造</a:t>
              </a:r>
              <a:endParaRPr lang="zh-CN" altLang="en-US" sz="2200" b="1" dirty="0">
                <a:solidFill>
                  <a:schemeClr val="tx1">
                    <a:lumMod val="65000"/>
                    <a:lumOff val="35000"/>
                  </a:schemeClr>
                </a:solidFill>
                <a:latin typeface="微软雅黑" pitchFamily="34" charset="-122"/>
                <a:ea typeface="微软雅黑" pitchFamily="34" charset="-122"/>
              </a:endParaRPr>
            </a:p>
          </p:txBody>
        </p:sp>
        <p:sp>
          <p:nvSpPr>
            <p:cNvPr id="20" name="文本框 12"/>
            <p:cNvSpPr txBox="1"/>
            <p:nvPr/>
          </p:nvSpPr>
          <p:spPr>
            <a:xfrm>
              <a:off x="5947145" y="4880007"/>
              <a:ext cx="748923" cy="430887"/>
            </a:xfrm>
            <a:prstGeom prst="rect">
              <a:avLst/>
            </a:prstGeom>
            <a:noFill/>
          </p:spPr>
          <p:txBody>
            <a:bodyPr wrap="none" rtlCol="0">
              <a:spAutoFit/>
            </a:bodyPr>
            <a:lstStyle/>
            <a:p>
              <a:r>
                <a:rPr lang="ja-JP" altLang="en-US" sz="2200" b="1">
                  <a:solidFill>
                    <a:schemeClr val="tx1">
                      <a:lumMod val="65000"/>
                      <a:lumOff val="35000"/>
                    </a:schemeClr>
                  </a:solidFill>
                  <a:latin typeface="微软雅黑" pitchFamily="34" charset="-122"/>
                  <a:ea typeface="微软雅黑" pitchFamily="34" charset="-122"/>
                </a:rPr>
                <a:t>販売</a:t>
              </a:r>
              <a:endParaRPr lang="zh-CN" altLang="en-US" sz="2200" b="1" dirty="0">
                <a:solidFill>
                  <a:schemeClr val="tx1">
                    <a:lumMod val="65000"/>
                    <a:lumOff val="35000"/>
                  </a:schemeClr>
                </a:solidFill>
                <a:latin typeface="微软雅黑" pitchFamily="34" charset="-122"/>
                <a:ea typeface="微软雅黑" pitchFamily="34" charset="-122"/>
              </a:endParaRPr>
            </a:p>
          </p:txBody>
        </p:sp>
        <p:sp>
          <p:nvSpPr>
            <p:cNvPr id="21" name="文本框 12"/>
            <p:cNvSpPr txBox="1"/>
            <p:nvPr/>
          </p:nvSpPr>
          <p:spPr>
            <a:xfrm>
              <a:off x="4756052" y="4035391"/>
              <a:ext cx="748923" cy="430887"/>
            </a:xfrm>
            <a:prstGeom prst="rect">
              <a:avLst/>
            </a:prstGeom>
            <a:noFill/>
          </p:spPr>
          <p:txBody>
            <a:bodyPr wrap="none" rtlCol="0">
              <a:spAutoFit/>
            </a:bodyPr>
            <a:lstStyle/>
            <a:p>
              <a:r>
                <a:rPr lang="ja-JP" altLang="en-US" sz="2200" b="1" dirty="0">
                  <a:solidFill>
                    <a:schemeClr val="bg1"/>
                  </a:solidFill>
                  <a:latin typeface="微软雅黑" pitchFamily="34" charset="-122"/>
                  <a:ea typeface="微软雅黑" pitchFamily="34" charset="-122"/>
                </a:rPr>
                <a:t>貿易</a:t>
              </a:r>
              <a:endParaRPr lang="zh-CN" altLang="en-US" sz="2200" b="1" dirty="0">
                <a:solidFill>
                  <a:schemeClr val="bg1"/>
                </a:solidFill>
                <a:latin typeface="微软雅黑" pitchFamily="34" charset="-122"/>
                <a:ea typeface="微软雅黑" pitchFamily="34" charset="-122"/>
              </a:endParaRPr>
            </a:p>
          </p:txBody>
        </p:sp>
        <p:sp>
          <p:nvSpPr>
            <p:cNvPr id="22" name="Freeform 8"/>
            <p:cNvSpPr>
              <a:spLocks/>
            </p:cNvSpPr>
            <p:nvPr/>
          </p:nvSpPr>
          <p:spPr bwMode="auto">
            <a:xfrm rot="10800000">
              <a:off x="6902316" y="2086849"/>
              <a:ext cx="1426512" cy="136172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F49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12"/>
            <p:cNvSpPr txBox="1"/>
            <p:nvPr/>
          </p:nvSpPr>
          <p:spPr>
            <a:xfrm>
              <a:off x="6963059" y="2766719"/>
              <a:ext cx="1313180" cy="430887"/>
            </a:xfrm>
            <a:prstGeom prst="rect">
              <a:avLst/>
            </a:prstGeom>
            <a:noFill/>
          </p:spPr>
          <p:txBody>
            <a:bodyPr wrap="none" rtlCol="0">
              <a:spAutoFit/>
            </a:bodyPr>
            <a:lstStyle/>
            <a:p>
              <a:r>
                <a:rPr lang="ja-JP" altLang="en-US" sz="2200" b="1" dirty="0">
                  <a:solidFill>
                    <a:schemeClr val="bg1"/>
                  </a:solidFill>
                  <a:latin typeface="微软雅黑" pitchFamily="34" charset="-122"/>
                  <a:ea typeface="微软雅黑" pitchFamily="34" charset="-122"/>
                </a:rPr>
                <a:t>技術開発</a:t>
              </a:r>
              <a:endParaRPr lang="zh-CN" altLang="en-US" sz="2200" b="1" dirty="0">
                <a:solidFill>
                  <a:schemeClr val="bg1"/>
                </a:solidFill>
                <a:latin typeface="微软雅黑" pitchFamily="34" charset="-122"/>
                <a:ea typeface="微软雅黑" pitchFamily="34" charset="-122"/>
              </a:endParaRPr>
            </a:p>
          </p:txBody>
        </p:sp>
      </p:grpSp>
      <p:pic>
        <p:nvPicPr>
          <p:cNvPr id="32" name="图片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sp>
        <p:nvSpPr>
          <p:cNvPr id="3" name="矩形 2"/>
          <p:cNvSpPr/>
          <p:nvPr/>
        </p:nvSpPr>
        <p:spPr>
          <a:xfrm>
            <a:off x="1731781" y="871896"/>
            <a:ext cx="5685019" cy="1080000"/>
          </a:xfrm>
          <a:prstGeom prst="rect">
            <a:avLst/>
          </a:prstGeom>
          <a:noFill/>
        </p:spPr>
        <p:txBody>
          <a:bodyPr wrap="none" lIns="91440" tIns="45720" rIns="91440" bIns="45720">
            <a:prstTxWarp prst="textArchUp">
              <a:avLst/>
            </a:prstTxWarp>
            <a:spAutoFit/>
          </a:bodyPr>
          <a:lstStyle/>
          <a:p>
            <a:pPr algn="ctr"/>
            <a:r>
              <a:rPr lang="ja-JP" altLang="en-US" sz="6600" b="1" dirty="0">
                <a:ln w="0"/>
                <a:solidFill>
                  <a:srgbClr val="0000FF"/>
                </a:solidFill>
                <a:effectLst>
                  <a:glow rad="63500">
                    <a:schemeClr val="accent1">
                      <a:satMod val="175000"/>
                      <a:alpha val="40000"/>
                    </a:schemeClr>
                  </a:glow>
                  <a:innerShdw blurRad="63500" dist="101600" dir="16200000">
                    <a:prstClr val="black">
                      <a:alpha val="50000"/>
                    </a:prstClr>
                  </a:innerShdw>
                </a:effectLst>
              </a:rPr>
              <a:t>仕入から技術開発・製造、販売までグロバールスケールで自社で一元管理</a:t>
            </a:r>
          </a:p>
        </p:txBody>
      </p:sp>
      <p:sp>
        <p:nvSpPr>
          <p:cNvPr id="33"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2558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2500"/>
                            </p:stCondLst>
                            <p:childTnLst>
                              <p:par>
                                <p:cTn id="12" presetID="37" presetClass="entr" presetSubtype="0" fill="hold" grpId="0" nodeType="afterEffect">
                                  <p:stCondLst>
                                    <p:cond delay="1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8" fill="hold">
                            <p:stCondLst>
                              <p:cond delay="5000"/>
                            </p:stCondLst>
                            <p:childTnLst>
                              <p:par>
                                <p:cTn id="19" presetID="37" presetClass="entr" presetSubtype="0" fill="hold" grpId="0" nodeType="afterEffect">
                                  <p:stCondLst>
                                    <p:cond delay="1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900" decel="100000" fill="hold"/>
                                        <p:tgtEl>
                                          <p:spTgt spid="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5" fill="hold">
                            <p:stCondLst>
                              <p:cond delay="7500"/>
                            </p:stCondLst>
                            <p:childTnLst>
                              <p:par>
                                <p:cTn id="26" presetID="37" presetClass="entr" presetSubtype="0" fill="hold" grpId="0" nodeType="afterEffect">
                                  <p:stCondLst>
                                    <p:cond delay="1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2" fill="hold">
                            <p:stCondLst>
                              <p:cond delay="10000"/>
                            </p:stCondLst>
                            <p:childTnLst>
                              <p:par>
                                <p:cTn id="33" presetID="3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9" fill="hold">
                            <p:stCondLst>
                              <p:cond delay="11000"/>
                            </p:stCondLst>
                            <p:childTnLst>
                              <p:par>
                                <p:cTn id="40" presetID="37"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61508" y="561537"/>
            <a:ext cx="8677271" cy="647696"/>
          </a:xfrm>
          <a:prstGeom prst="rect">
            <a:avLst/>
          </a:prstGeom>
          <a:noFill/>
          <a:ln>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altLang="en-US" sz="2400" b="1" dirty="0">
                <a:solidFill>
                  <a:schemeClr val="bg2">
                    <a:lumMod val="50000"/>
                  </a:schemeClr>
                </a:solidFill>
                <a:latin typeface="+mn-ea"/>
                <a:cs typeface=""/>
              </a:rPr>
              <a:t>マレーシアマザー工場</a:t>
            </a:r>
            <a:r>
              <a:rPr lang="en-US" altLang="ja-JP" sz="2400" b="1" dirty="0">
                <a:solidFill>
                  <a:schemeClr val="bg2">
                    <a:lumMod val="50000"/>
                  </a:schemeClr>
                </a:solidFill>
                <a:latin typeface="+mn-ea"/>
                <a:cs typeface=""/>
              </a:rPr>
              <a:t>(MJ Material Technology </a:t>
            </a:r>
            <a:r>
              <a:rPr lang="en-US" altLang="ja-JP" sz="2400" b="1" dirty="0" err="1">
                <a:solidFill>
                  <a:schemeClr val="bg2">
                    <a:lumMod val="50000"/>
                  </a:schemeClr>
                </a:solidFill>
                <a:latin typeface="+mn-ea"/>
                <a:cs typeface=""/>
              </a:rPr>
              <a:t>Sdn</a:t>
            </a:r>
            <a:r>
              <a:rPr lang="en-US" altLang="ja-JP" sz="2400" b="1" dirty="0">
                <a:solidFill>
                  <a:schemeClr val="bg2">
                    <a:lumMod val="50000"/>
                  </a:schemeClr>
                </a:solidFill>
                <a:latin typeface="+mn-ea"/>
                <a:cs typeface=""/>
              </a:rPr>
              <a:t> </a:t>
            </a:r>
            <a:r>
              <a:rPr lang="en-US" altLang="ja-JP" sz="2400" b="1" dirty="0" err="1">
                <a:solidFill>
                  <a:schemeClr val="bg2">
                    <a:lumMod val="50000"/>
                  </a:schemeClr>
                </a:solidFill>
                <a:latin typeface="+mn-ea"/>
                <a:cs typeface=""/>
              </a:rPr>
              <a:t>Bhd</a:t>
            </a:r>
            <a:r>
              <a:rPr lang="en-US" altLang="ja-JP" sz="2400" b="1" dirty="0">
                <a:solidFill>
                  <a:schemeClr val="bg2">
                    <a:lumMod val="50000"/>
                  </a:schemeClr>
                </a:solidFill>
                <a:latin typeface="+mn-ea"/>
                <a:cs typeface=""/>
              </a:rPr>
              <a:t>)</a:t>
            </a:r>
            <a:endParaRPr lang="en-US" sz="2800" b="1" i="0" u="none" strike="noStrike" kern="1200" cap="none" spc="0" baseline="0" dirty="0">
              <a:solidFill>
                <a:schemeClr val="bg2">
                  <a:lumMod val="50000"/>
                </a:schemeClr>
              </a:solidFill>
              <a:uFillTx/>
              <a:latin typeface="+mn-ea"/>
              <a:cs typeface=""/>
            </a:endParaRPr>
          </a:p>
        </p:txBody>
      </p:sp>
      <p:sp>
        <p:nvSpPr>
          <p:cNvPr id="8" name="正方形/長方形 7"/>
          <p:cNvSpPr/>
          <p:nvPr/>
        </p:nvSpPr>
        <p:spPr>
          <a:xfrm>
            <a:off x="95003" y="1275945"/>
            <a:ext cx="4915674" cy="46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u"/>
            </a:pPr>
            <a:r>
              <a:rPr lang="ja-JP" altLang="en-US" sz="1600" b="1" dirty="0">
                <a:solidFill>
                  <a:srgbClr val="00B0F0"/>
                </a:solidFill>
                <a:latin typeface="+mn-ea"/>
                <a:cs typeface=""/>
              </a:rPr>
              <a:t>社名：</a:t>
            </a:r>
            <a:r>
              <a:rPr lang="en-US" altLang="ja-JP" sz="1600" b="1" dirty="0">
                <a:solidFill>
                  <a:srgbClr val="00B0F0"/>
                </a:solidFill>
                <a:latin typeface="+mn-ea"/>
                <a:cs typeface=""/>
              </a:rPr>
              <a:t>MJ Material Technology </a:t>
            </a:r>
            <a:r>
              <a:rPr lang="en-US" altLang="ja-JP" sz="1600" b="1" dirty="0" err="1">
                <a:solidFill>
                  <a:srgbClr val="00B0F0"/>
                </a:solidFill>
                <a:latin typeface="+mn-ea"/>
                <a:cs typeface=""/>
              </a:rPr>
              <a:t>Sdn</a:t>
            </a:r>
            <a:r>
              <a:rPr lang="en-US" altLang="ja-JP" sz="1600" b="1" dirty="0">
                <a:solidFill>
                  <a:srgbClr val="00B0F0"/>
                </a:solidFill>
                <a:latin typeface="+mn-ea"/>
                <a:cs typeface=""/>
              </a:rPr>
              <a:t> </a:t>
            </a:r>
            <a:r>
              <a:rPr lang="en-US" altLang="ja-JP" sz="1600" b="1" dirty="0" err="1">
                <a:solidFill>
                  <a:srgbClr val="00B0F0"/>
                </a:solidFill>
                <a:latin typeface="+mn-ea"/>
                <a:cs typeface=""/>
              </a:rPr>
              <a:t>Bhd</a:t>
            </a:r>
            <a:r>
              <a:rPr lang="en-US" altLang="ja-JP" sz="1600" b="1" dirty="0">
                <a:solidFill>
                  <a:srgbClr val="00B0F0"/>
                </a:solidFill>
                <a:latin typeface="+mn-ea"/>
                <a:cs typeface=""/>
              </a:rPr>
              <a:t> </a:t>
            </a:r>
          </a:p>
          <a:p>
            <a:pPr marL="285750" indent="-285750">
              <a:buFont typeface="Wingdings" panose="05000000000000000000" pitchFamily="2" charset="2"/>
              <a:buChar char="u"/>
            </a:pPr>
            <a:r>
              <a:rPr lang="en-US" altLang="ja-JP" sz="1600" b="1" dirty="0">
                <a:solidFill>
                  <a:srgbClr val="00B0F0"/>
                </a:solidFill>
                <a:latin typeface="+mj-ea"/>
                <a:ea typeface="+mj-ea"/>
              </a:rPr>
              <a:t>Address:</a:t>
            </a:r>
            <a:r>
              <a:rPr lang="ja-JP" altLang="en-US" sz="1600" b="1" dirty="0">
                <a:solidFill>
                  <a:srgbClr val="00B0F0"/>
                </a:solidFill>
                <a:latin typeface="+mj-ea"/>
                <a:ea typeface="+mj-ea"/>
              </a:rPr>
              <a:t>　</a:t>
            </a:r>
            <a:r>
              <a:rPr lang="en-US" altLang="ja-JP" sz="1400" b="1" dirty="0">
                <a:solidFill>
                  <a:schemeClr val="tx1"/>
                </a:solidFill>
                <a:latin typeface="+mj-ea"/>
                <a:ea typeface="+mj-ea"/>
              </a:rPr>
              <a:t>36B,Lorong </a:t>
            </a:r>
            <a:r>
              <a:rPr lang="en-US" altLang="ja-JP" sz="1400" b="1" dirty="0" err="1">
                <a:solidFill>
                  <a:schemeClr val="tx1"/>
                </a:solidFill>
                <a:latin typeface="+mj-ea"/>
                <a:ea typeface="+mj-ea"/>
              </a:rPr>
              <a:t>perindustrian</a:t>
            </a:r>
            <a:r>
              <a:rPr lang="en-US" altLang="ja-JP" sz="1400" b="1" dirty="0">
                <a:solidFill>
                  <a:schemeClr val="tx1"/>
                </a:solidFill>
                <a:latin typeface="+mj-ea"/>
                <a:ea typeface="+mj-ea"/>
              </a:rPr>
              <a:t> </a:t>
            </a:r>
            <a:r>
              <a:rPr lang="en-US" altLang="ja-JP" sz="1400" b="1" dirty="0" err="1">
                <a:solidFill>
                  <a:schemeClr val="tx1"/>
                </a:solidFill>
                <a:latin typeface="+mj-ea"/>
                <a:ea typeface="+mj-ea"/>
              </a:rPr>
              <a:t>bukit</a:t>
            </a:r>
            <a:r>
              <a:rPr lang="en-US" altLang="ja-JP" sz="1400" b="1" dirty="0">
                <a:solidFill>
                  <a:schemeClr val="tx1"/>
                </a:solidFill>
                <a:latin typeface="+mj-ea"/>
                <a:ea typeface="+mj-ea"/>
              </a:rPr>
              <a:t> </a:t>
            </a:r>
            <a:r>
              <a:rPr lang="en-US" altLang="ja-JP" sz="1400" b="1" dirty="0" err="1">
                <a:solidFill>
                  <a:schemeClr val="tx1"/>
                </a:solidFill>
                <a:latin typeface="+mj-ea"/>
                <a:ea typeface="+mj-ea"/>
              </a:rPr>
              <a:t>minyak</a:t>
            </a:r>
            <a:r>
              <a:rPr lang="en-US" altLang="ja-JP" sz="1400" b="1" dirty="0">
                <a:solidFill>
                  <a:schemeClr val="tx1"/>
                </a:solidFill>
                <a:latin typeface="+mj-ea"/>
                <a:ea typeface="+mj-ea"/>
              </a:rPr>
              <a:t> 6 ,</a:t>
            </a:r>
            <a:r>
              <a:rPr lang="en-US" altLang="ja-JP" sz="1400" b="1" dirty="0" err="1">
                <a:solidFill>
                  <a:schemeClr val="tx1"/>
                </a:solidFill>
                <a:latin typeface="+mj-ea"/>
                <a:ea typeface="+mj-ea"/>
              </a:rPr>
              <a:t>kawasan</a:t>
            </a:r>
            <a:r>
              <a:rPr lang="ja-JP" altLang="en-US" sz="1400" b="1" dirty="0">
                <a:solidFill>
                  <a:schemeClr val="tx1"/>
                </a:solidFill>
                <a:latin typeface="+mj-ea"/>
                <a:ea typeface="+mj-ea"/>
              </a:rPr>
              <a:t>　</a:t>
            </a:r>
            <a:r>
              <a:rPr lang="en-US" altLang="ja-JP" sz="1400" b="1" dirty="0" err="1">
                <a:solidFill>
                  <a:schemeClr val="tx1"/>
                </a:solidFill>
                <a:latin typeface="+mj-ea"/>
                <a:ea typeface="+mj-ea"/>
              </a:rPr>
              <a:t>perindusrtrian</a:t>
            </a:r>
            <a:r>
              <a:rPr lang="en-US" altLang="ja-JP" sz="1400" b="1" dirty="0">
                <a:solidFill>
                  <a:schemeClr val="tx1"/>
                </a:solidFill>
                <a:latin typeface="+mj-ea"/>
                <a:ea typeface="+mj-ea"/>
              </a:rPr>
              <a:t> Bukit </a:t>
            </a:r>
            <a:r>
              <a:rPr lang="en-US" altLang="ja-JP" sz="1400" b="1" dirty="0" err="1">
                <a:solidFill>
                  <a:schemeClr val="tx1"/>
                </a:solidFill>
                <a:latin typeface="+mj-ea"/>
                <a:ea typeface="+mj-ea"/>
              </a:rPr>
              <a:t>minyak</a:t>
            </a:r>
            <a:r>
              <a:rPr lang="en-US" altLang="ja-JP" sz="1400" b="1" dirty="0">
                <a:solidFill>
                  <a:schemeClr val="tx1"/>
                </a:solidFill>
                <a:latin typeface="+mj-ea"/>
                <a:ea typeface="+mj-ea"/>
              </a:rPr>
              <a:t>, 14100 </a:t>
            </a:r>
            <a:r>
              <a:rPr lang="en-US" altLang="ja-JP" sz="1400" b="1" dirty="0" err="1">
                <a:solidFill>
                  <a:schemeClr val="tx1"/>
                </a:solidFill>
                <a:latin typeface="+mj-ea"/>
                <a:ea typeface="+mj-ea"/>
              </a:rPr>
              <a:t>simpang</a:t>
            </a:r>
            <a:r>
              <a:rPr lang="en-US" altLang="ja-JP" sz="1400" b="1" dirty="0">
                <a:solidFill>
                  <a:schemeClr val="tx1"/>
                </a:solidFill>
                <a:latin typeface="+mj-ea"/>
                <a:ea typeface="+mj-ea"/>
              </a:rPr>
              <a:t> </a:t>
            </a:r>
            <a:r>
              <a:rPr lang="en-US" altLang="ja-JP" sz="1400" b="1" dirty="0" err="1">
                <a:solidFill>
                  <a:schemeClr val="tx1"/>
                </a:solidFill>
                <a:latin typeface="+mj-ea"/>
                <a:ea typeface="+mj-ea"/>
              </a:rPr>
              <a:t>ampat,Penang,Malaysia</a:t>
            </a:r>
            <a:endParaRPr lang="en-US" altLang="ja-JP" sz="1400" b="1" dirty="0">
              <a:solidFill>
                <a:schemeClr val="tx1"/>
              </a:solidFill>
              <a:latin typeface="+mj-ea"/>
              <a:ea typeface="+mj-ea"/>
            </a:endParaRPr>
          </a:p>
          <a:p>
            <a:endParaRPr lang="en-US" altLang="ja-JP" sz="800" b="1" dirty="0">
              <a:solidFill>
                <a:schemeClr val="tx1"/>
              </a:solidFill>
              <a:latin typeface="+mj-ea"/>
              <a:ea typeface="+mj-ea"/>
            </a:endParaRPr>
          </a:p>
          <a:p>
            <a:endParaRPr lang="en-US" altLang="ja-JP" sz="800" b="1" dirty="0">
              <a:solidFill>
                <a:schemeClr val="tx1"/>
              </a:solidFill>
              <a:latin typeface="+mj-ea"/>
              <a:ea typeface="+mj-ea"/>
            </a:endParaRPr>
          </a:p>
          <a:p>
            <a:pPr marL="171450" indent="-171450">
              <a:buFont typeface="Wingdings" panose="05000000000000000000" pitchFamily="2" charset="2"/>
              <a:buChar char="u"/>
            </a:pPr>
            <a:r>
              <a:rPr lang="ja-JP" altLang="en-US" sz="1600" b="1" dirty="0">
                <a:solidFill>
                  <a:srgbClr val="00B0F0"/>
                </a:solidFill>
                <a:latin typeface="+mj-ea"/>
                <a:ea typeface="+mj-ea"/>
              </a:rPr>
              <a:t> 従業員人数：</a:t>
            </a:r>
            <a:r>
              <a:rPr lang="ja-JP" altLang="en-US" sz="1600" b="1" dirty="0">
                <a:solidFill>
                  <a:schemeClr val="tx1"/>
                </a:solidFill>
                <a:latin typeface="+mj-ea"/>
                <a:ea typeface="+mj-ea"/>
              </a:rPr>
              <a:t>　</a:t>
            </a:r>
            <a:r>
              <a:rPr lang="en-US" altLang="ja-JP" sz="1600" b="1" dirty="0">
                <a:solidFill>
                  <a:schemeClr val="tx1"/>
                </a:solidFill>
                <a:latin typeface="+mj-ea"/>
                <a:ea typeface="+mj-ea"/>
              </a:rPr>
              <a:t>100</a:t>
            </a:r>
            <a:r>
              <a:rPr lang="ja-JP" altLang="en-US" sz="1600" b="1" dirty="0">
                <a:solidFill>
                  <a:schemeClr val="tx1"/>
                </a:solidFill>
                <a:latin typeface="+mj-ea"/>
                <a:ea typeface="+mj-ea"/>
              </a:rPr>
              <a:t>名</a:t>
            </a:r>
            <a:endParaRPr lang="en-US" altLang="ja-JP" sz="1600" b="1" dirty="0">
              <a:solidFill>
                <a:schemeClr val="tx1"/>
              </a:solidFill>
              <a:latin typeface="+mj-ea"/>
              <a:ea typeface="+mj-ea"/>
            </a:endParaRPr>
          </a:p>
          <a:p>
            <a:pPr marL="285750" indent="-285750">
              <a:buFont typeface="Wingdings" panose="05000000000000000000" pitchFamily="2" charset="2"/>
              <a:buChar char="u"/>
            </a:pPr>
            <a:r>
              <a:rPr lang="ja-JP" altLang="en-US" sz="1600" b="1" dirty="0">
                <a:solidFill>
                  <a:srgbClr val="00B0F0"/>
                </a:solidFill>
                <a:latin typeface="+mj-ea"/>
              </a:rPr>
              <a:t>資本金：</a:t>
            </a:r>
            <a:r>
              <a:rPr lang="en-US" altLang="ja-JP" sz="1600" b="1" dirty="0">
                <a:solidFill>
                  <a:schemeClr val="tx1"/>
                </a:solidFill>
                <a:latin typeface="+mj-ea"/>
              </a:rPr>
              <a:t>100</a:t>
            </a:r>
            <a:r>
              <a:rPr lang="ja-JP" altLang="en-US" sz="1600" b="1" dirty="0">
                <a:solidFill>
                  <a:schemeClr val="tx1"/>
                </a:solidFill>
                <a:latin typeface="+mj-ea"/>
              </a:rPr>
              <a:t>万</a:t>
            </a:r>
            <a:r>
              <a:rPr lang="en-US" altLang="ja-JP" sz="1600" b="1" dirty="0">
                <a:solidFill>
                  <a:schemeClr val="tx1"/>
                </a:solidFill>
                <a:latin typeface="+mj-ea"/>
              </a:rPr>
              <a:t>USD</a:t>
            </a:r>
          </a:p>
          <a:p>
            <a:pPr marL="285750" indent="-285750">
              <a:buFont typeface="Wingdings" panose="05000000000000000000" pitchFamily="2" charset="2"/>
              <a:buChar char="u"/>
            </a:pPr>
            <a:r>
              <a:rPr lang="ja-JP" altLang="en-US" sz="1600" b="1" dirty="0">
                <a:solidFill>
                  <a:srgbClr val="00B0F0"/>
                </a:solidFill>
                <a:latin typeface="+mn-ea"/>
              </a:rPr>
              <a:t>投資金額</a:t>
            </a:r>
            <a:r>
              <a:rPr lang="en-US" altLang="ja-JP" sz="1600" b="1" dirty="0">
                <a:solidFill>
                  <a:srgbClr val="00B0F0"/>
                </a:solidFill>
                <a:latin typeface="+mn-ea"/>
              </a:rPr>
              <a:t>:</a:t>
            </a:r>
            <a:r>
              <a:rPr lang="en-US" altLang="ja-JP" sz="1600" b="1" dirty="0">
                <a:solidFill>
                  <a:schemeClr val="tx1"/>
                </a:solidFill>
                <a:latin typeface="+mj-ea"/>
              </a:rPr>
              <a:t>600</a:t>
            </a:r>
            <a:r>
              <a:rPr lang="ja-JP" altLang="en-US" sz="1600" b="1" dirty="0">
                <a:solidFill>
                  <a:schemeClr val="tx1"/>
                </a:solidFill>
                <a:latin typeface="+mj-ea"/>
              </a:rPr>
              <a:t>万</a:t>
            </a:r>
            <a:r>
              <a:rPr lang="en-US" altLang="ja-JP" sz="1600" b="1" dirty="0">
                <a:solidFill>
                  <a:schemeClr val="tx1"/>
                </a:solidFill>
                <a:latin typeface="+mj-ea"/>
              </a:rPr>
              <a:t>USD</a:t>
            </a:r>
          </a:p>
          <a:p>
            <a:pPr marL="285750" indent="-285750">
              <a:buFont typeface="Wingdings" panose="05000000000000000000" pitchFamily="2" charset="2"/>
              <a:buChar char="u"/>
            </a:pPr>
            <a:r>
              <a:rPr lang="ja-JP" altLang="en-US" sz="1600" b="1" dirty="0">
                <a:solidFill>
                  <a:srgbClr val="00B0F0"/>
                </a:solidFill>
                <a:latin typeface="+mj-ea"/>
                <a:ea typeface="+mj-ea"/>
              </a:rPr>
              <a:t>事業内容：</a:t>
            </a:r>
            <a:endParaRPr lang="en-US" altLang="ja-JP" sz="1600" b="1" dirty="0">
              <a:solidFill>
                <a:srgbClr val="00B0F0"/>
              </a:solidFill>
              <a:latin typeface="+mj-ea"/>
              <a:ea typeface="+mj-ea"/>
            </a:endParaRPr>
          </a:p>
          <a:p>
            <a:endParaRPr lang="en-US" altLang="ja-JP" sz="1400" b="1" dirty="0">
              <a:solidFill>
                <a:schemeClr val="tx1"/>
              </a:solidFill>
              <a:latin typeface="+mj-ea"/>
              <a:ea typeface="+mj-ea"/>
            </a:endParaRPr>
          </a:p>
          <a:p>
            <a:pPr marL="285750" indent="-285750">
              <a:buFont typeface="Wingdings" panose="05000000000000000000" pitchFamily="2" charset="2"/>
              <a:buChar char="u"/>
            </a:pPr>
            <a:endParaRPr lang="en-US" altLang="ja-JP" sz="1400" dirty="0">
              <a:solidFill>
                <a:schemeClr val="tx1"/>
              </a:solidFill>
              <a:latin typeface="+mj-ea"/>
              <a:ea typeface="+mj-ea"/>
            </a:endParaRPr>
          </a:p>
          <a:p>
            <a:endParaRPr lang="ja-JP" altLang="ja-JP" sz="1400" dirty="0">
              <a:solidFill>
                <a:schemeClr val="tx1"/>
              </a:solidFill>
              <a:latin typeface="+mj-ea"/>
              <a:ea typeface="+mj-ea"/>
            </a:endParaRPr>
          </a:p>
          <a:p>
            <a:endParaRPr kumimoji="1" lang="ja-JP" altLang="en-US" dirty="0">
              <a:solidFill>
                <a:schemeClr val="tx1"/>
              </a:solidFill>
              <a:latin typeface="+mj-ea"/>
              <a:ea typeface="+mj-ea"/>
            </a:endParaRPr>
          </a:p>
        </p:txBody>
      </p:sp>
      <p:sp>
        <p:nvSpPr>
          <p:cNvPr id="14" name="正方形/長方形 13"/>
          <p:cNvSpPr/>
          <p:nvPr/>
        </p:nvSpPr>
        <p:spPr>
          <a:xfrm>
            <a:off x="4699635" y="5626176"/>
            <a:ext cx="3430747" cy="369332"/>
          </a:xfrm>
          <a:prstGeom prst="rect">
            <a:avLst/>
          </a:prstGeom>
        </p:spPr>
        <p:txBody>
          <a:bodyPr wrap="none">
            <a:spAutoFit/>
          </a:bodyPr>
          <a:lstStyle/>
          <a:p>
            <a:r>
              <a:rPr lang="ja-JP" altLang="en-US" dirty="0"/>
              <a:t>米国の安全試験機関</a:t>
            </a:r>
            <a:r>
              <a:rPr lang="en-US" altLang="ja-JP" dirty="0"/>
              <a:t>UL</a:t>
            </a:r>
            <a:r>
              <a:rPr lang="ja-JP" altLang="en-US" dirty="0"/>
              <a:t>認定工場</a:t>
            </a:r>
          </a:p>
        </p:txBody>
      </p:sp>
      <p:sp>
        <p:nvSpPr>
          <p:cNvPr id="15" name="正方形/長方形 14"/>
          <p:cNvSpPr/>
          <p:nvPr/>
        </p:nvSpPr>
        <p:spPr>
          <a:xfrm>
            <a:off x="483279" y="5655335"/>
            <a:ext cx="3139001" cy="369332"/>
          </a:xfrm>
          <a:prstGeom prst="rect">
            <a:avLst/>
          </a:prstGeom>
        </p:spPr>
        <p:txBody>
          <a:bodyPr wrap="none">
            <a:spAutoFit/>
          </a:bodyPr>
          <a:lstStyle/>
          <a:p>
            <a:r>
              <a:rPr lang="en-US" altLang="ja-JP" dirty="0"/>
              <a:t>ISO9001</a:t>
            </a:r>
            <a:r>
              <a:rPr lang="ja-JP" altLang="en-US" dirty="0"/>
              <a:t>・</a:t>
            </a:r>
            <a:r>
              <a:rPr lang="en-US" altLang="ja-JP" dirty="0"/>
              <a:t>ISO14001</a:t>
            </a:r>
            <a:r>
              <a:rPr lang="ja-JP" altLang="en-US" dirty="0"/>
              <a:t>認証取得済</a:t>
            </a:r>
          </a:p>
        </p:txBody>
      </p:sp>
      <p:sp>
        <p:nvSpPr>
          <p:cNvPr id="9" name="正方形/長方形 8"/>
          <p:cNvSpPr/>
          <p:nvPr/>
        </p:nvSpPr>
        <p:spPr>
          <a:xfrm>
            <a:off x="194346" y="3478277"/>
            <a:ext cx="8636873" cy="738664"/>
          </a:xfrm>
          <a:prstGeom prst="rect">
            <a:avLst/>
          </a:prstGeom>
        </p:spPr>
        <p:txBody>
          <a:bodyPr wrap="square">
            <a:spAutoFit/>
          </a:bodyPr>
          <a:lstStyle/>
          <a:p>
            <a:r>
              <a:rPr lang="ja-JP" altLang="en-US" sz="1400" dirty="0"/>
              <a:t>リサイクルプラスチック材を活用し、マレーシアで開発を行い、生産する再生材を</a:t>
            </a:r>
            <a:r>
              <a:rPr lang="en-US" altLang="ja-JP" sz="1400" dirty="0"/>
              <a:t>World Wide</a:t>
            </a:r>
            <a:r>
              <a:rPr lang="ja-JP" altLang="en-US" sz="1400" dirty="0"/>
              <a:t>に供給を実現する</a:t>
            </a:r>
            <a:endParaRPr lang="en-US" altLang="ja-JP" sz="1400" dirty="0"/>
          </a:p>
          <a:p>
            <a:r>
              <a:rPr lang="ja-JP" altLang="en-US" sz="1400" dirty="0"/>
              <a:t>マレーシアで自動化や自動選別機を駆使した最先端リサイクル技術と最先端ポリマー技術を組み合わせ、高機能再生材の開発生産を実施する。</a:t>
            </a:r>
          </a:p>
        </p:txBody>
      </p:sp>
      <p:pic>
        <p:nvPicPr>
          <p:cNvPr id="17" name="図 16" descr="画面の領域"/>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59082" y="4799391"/>
            <a:ext cx="837064" cy="717483"/>
          </a:xfrm>
          <a:prstGeom prst="rect">
            <a:avLst/>
          </a:prstGeom>
        </p:spPr>
      </p:pic>
      <p:pic>
        <p:nvPicPr>
          <p:cNvPr id="18" name="図 17" descr="画面の領域"/>
          <p:cNvPicPr>
            <a:picLocks noChangeAspect="1"/>
          </p:cNvPicPr>
          <p:nvPr/>
        </p:nvPicPr>
        <p:blipFill rotWithShape="1">
          <a:blip r:embed="rId4" cstate="print">
            <a:extLst>
              <a:ext uri="{28A0092B-C50C-407E-A947-70E740481C1C}">
                <a14:useLocalDpi xmlns:a14="http://schemas.microsoft.com/office/drawing/2010/main"/>
              </a:ext>
            </a:extLst>
          </a:blip>
          <a:srcRect b="-585"/>
          <a:stretch/>
        </p:blipFill>
        <p:spPr>
          <a:xfrm>
            <a:off x="1438326" y="4799391"/>
            <a:ext cx="830580" cy="825980"/>
          </a:xfrm>
          <a:prstGeom prst="rect">
            <a:avLst/>
          </a:prstGeom>
        </p:spPr>
      </p:pic>
      <p:pic>
        <p:nvPicPr>
          <p:cNvPr id="19" name="図 18" descr="画面の領域"/>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99236" y="4860709"/>
            <a:ext cx="968706" cy="741987"/>
          </a:xfrm>
          <a:prstGeom prst="rect">
            <a:avLst/>
          </a:prstGeom>
        </p:spPr>
      </p:pic>
      <p:pic>
        <p:nvPicPr>
          <p:cNvPr id="20" name="図 19" descr="画面の領域"/>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8624" y="4799585"/>
            <a:ext cx="643969" cy="801250"/>
          </a:xfrm>
          <a:prstGeom prst="rect">
            <a:avLst/>
          </a:prstGeom>
        </p:spPr>
      </p:pic>
      <p:pic>
        <p:nvPicPr>
          <p:cNvPr id="21" name="图片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pic>
        <p:nvPicPr>
          <p:cNvPr id="3" name="図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24417" y="1709954"/>
            <a:ext cx="3437860" cy="1148316"/>
          </a:xfrm>
          <a:prstGeom prst="rect">
            <a:avLst/>
          </a:prstGeom>
        </p:spPr>
      </p:pic>
      <p:sp>
        <p:nvSpPr>
          <p:cNvPr id="22"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30840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8141" y="845761"/>
            <a:ext cx="2242739" cy="286908"/>
          </a:xfrm>
        </p:spPr>
        <p:txBody>
          <a:bodyPr/>
          <a:lstStyle/>
          <a:p>
            <a:br>
              <a:rPr lang="ja-JP" altLang="en-US" sz="2400">
                <a:latin typeface="+mj-ea"/>
                <a:ea typeface="+mj-ea"/>
              </a:rPr>
            </a:br>
            <a:r>
              <a:rPr lang="ja-JP" altLang="en-US" sz="2400" b="1">
                <a:solidFill>
                  <a:schemeClr val="accent6">
                    <a:lumMod val="75000"/>
                  </a:schemeClr>
                </a:solidFill>
                <a:latin typeface="+mj-ea"/>
                <a:ea typeface="+mj-ea"/>
              </a:rPr>
              <a:t>処理フロー</a:t>
            </a:r>
            <a:endParaRPr kumimoji="1" lang="ja-JP" altLang="en-US" sz="2400" b="1" dirty="0">
              <a:solidFill>
                <a:schemeClr val="accent6">
                  <a:lumMod val="75000"/>
                </a:schemeClr>
              </a:solidFill>
              <a:latin typeface="+mj-ea"/>
              <a:ea typeface="+mj-ea"/>
            </a:endParaRPr>
          </a:p>
        </p:txBody>
      </p:sp>
      <p:grpSp>
        <p:nvGrpSpPr>
          <p:cNvPr id="134" name="グループ化 133"/>
          <p:cNvGrpSpPr>
            <a:grpSpLocks/>
          </p:cNvGrpSpPr>
          <p:nvPr/>
        </p:nvGrpSpPr>
        <p:grpSpPr bwMode="auto">
          <a:xfrm>
            <a:off x="1651496" y="695106"/>
            <a:ext cx="5843060" cy="5425282"/>
            <a:chOff x="62370" y="935693"/>
            <a:chExt cx="5836999" cy="5122509"/>
          </a:xfrm>
        </p:grpSpPr>
        <p:grpSp>
          <p:nvGrpSpPr>
            <p:cNvPr id="148" name="グループ化 147"/>
            <p:cNvGrpSpPr>
              <a:grpSpLocks/>
            </p:cNvGrpSpPr>
            <p:nvPr/>
          </p:nvGrpSpPr>
          <p:grpSpPr bwMode="auto">
            <a:xfrm>
              <a:off x="253763" y="935693"/>
              <a:ext cx="5645606" cy="5122509"/>
              <a:chOff x="253763" y="935693"/>
              <a:chExt cx="5645606" cy="5122509"/>
            </a:xfrm>
          </p:grpSpPr>
          <p:grpSp>
            <p:nvGrpSpPr>
              <p:cNvPr id="175" name="グループ化 174"/>
              <p:cNvGrpSpPr>
                <a:grpSpLocks/>
              </p:cNvGrpSpPr>
              <p:nvPr/>
            </p:nvGrpSpPr>
            <p:grpSpPr bwMode="auto">
              <a:xfrm>
                <a:off x="253763" y="935693"/>
                <a:ext cx="5645606" cy="5122509"/>
                <a:chOff x="253763" y="935693"/>
                <a:chExt cx="5645606" cy="5122509"/>
              </a:xfrm>
            </p:grpSpPr>
            <p:grpSp>
              <p:nvGrpSpPr>
                <p:cNvPr id="176" name="グループ化 175"/>
                <p:cNvGrpSpPr>
                  <a:grpSpLocks/>
                </p:cNvGrpSpPr>
                <p:nvPr/>
              </p:nvGrpSpPr>
              <p:grpSpPr bwMode="auto">
                <a:xfrm>
                  <a:off x="253763" y="935693"/>
                  <a:ext cx="4878489" cy="2031504"/>
                  <a:chOff x="-1635198" y="-206896"/>
                  <a:chExt cx="11758075" cy="4545937"/>
                </a:xfrm>
              </p:grpSpPr>
              <p:pic>
                <p:nvPicPr>
                  <p:cNvPr id="196" name="図 195" descr="PE 牛奶瓶清洗线方案 1T.pdf - Adobe Read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198" y="-206896"/>
                    <a:ext cx="11758075" cy="4148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 name="図 196" descr="C:\Users\文斌\AppData\Roaming\Tencent\Users\2304176\QQ\WinTemp\RichOle\K]8_S8@KQGPF7QY8Y{V1X@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523" y="3706682"/>
                    <a:ext cx="1181100" cy="632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8" name="直線矢印コネクタ 197"/>
                  <p:cNvCxnSpPr/>
                  <p:nvPr/>
                </p:nvCxnSpPr>
                <p:spPr>
                  <a:xfrm flipH="1" flipV="1">
                    <a:off x="4203926" y="3189320"/>
                    <a:ext cx="184307" cy="480879"/>
                  </a:xfrm>
                  <a:prstGeom prst="straightConnector1">
                    <a:avLst/>
                  </a:prstGeom>
                  <a:ln w="3175">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grpSp>
            <p:pic>
              <p:nvPicPr>
                <p:cNvPr id="177" name="図 176" descr="S140707174-1GDJY广东金源 方案图2#线2014.08.12.pdf - Adobe Reade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711" y="3038248"/>
                  <a:ext cx="3708404" cy="1169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8" name="正方形/長方形 177"/>
                <p:cNvSpPr/>
                <p:nvPr/>
              </p:nvSpPr>
              <p:spPr>
                <a:xfrm>
                  <a:off x="706711" y="1252431"/>
                  <a:ext cx="2993331" cy="2658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solidFill>
                        <a:srgbClr val="0000FF"/>
                      </a:solidFill>
                      <a:latin typeface="Constantia" panose="02030602050306030303" pitchFamily="18" charset="0"/>
                    </a:rPr>
                    <a:t>選別・洗浄・異物除去自動化</a:t>
                  </a:r>
                </a:p>
              </p:txBody>
            </p:sp>
            <p:sp>
              <p:nvSpPr>
                <p:cNvPr id="181" name="正方形/長方形 180"/>
                <p:cNvSpPr/>
                <p:nvPr/>
              </p:nvSpPr>
              <p:spPr>
                <a:xfrm>
                  <a:off x="1456115" y="2970762"/>
                  <a:ext cx="3379771" cy="20798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000" b="1" dirty="0">
                      <a:solidFill>
                        <a:srgbClr val="0000FF"/>
                      </a:solidFill>
                      <a:latin typeface="Constantia" panose="02030602050306030303" pitchFamily="18" charset="0"/>
                    </a:rPr>
                    <a:t>材料の混合から生産梱包</a:t>
                  </a:r>
                  <a:r>
                    <a:rPr lang="ja-JP" altLang="en-US" sz="1000" b="1">
                      <a:solidFill>
                        <a:srgbClr val="0000FF"/>
                      </a:solidFill>
                      <a:latin typeface="Constantia" panose="02030602050306030303" pitchFamily="18" charset="0"/>
                    </a:rPr>
                    <a:t>を自動化ライン</a:t>
                  </a:r>
                  <a:endParaRPr kumimoji="1" lang="ja-JP" altLang="en-US" sz="1000" b="1" dirty="0">
                    <a:solidFill>
                      <a:srgbClr val="0000FF"/>
                    </a:solidFill>
                    <a:latin typeface="Constantia" panose="02030602050306030303" pitchFamily="18" charset="0"/>
                  </a:endParaRPr>
                </a:p>
              </p:txBody>
            </p:sp>
            <p:sp>
              <p:nvSpPr>
                <p:cNvPr id="184" name="正方形/長方形 183"/>
                <p:cNvSpPr/>
                <p:nvPr/>
              </p:nvSpPr>
              <p:spPr>
                <a:xfrm>
                  <a:off x="4431723" y="3955885"/>
                  <a:ext cx="1467646" cy="42053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000" b="1" dirty="0">
                    <a:solidFill>
                      <a:sysClr val="windowText" lastClr="000000"/>
                    </a:solidFill>
                    <a:latin typeface="Constantia" panose="02030602050306030303" pitchFamily="18" charset="0"/>
                  </a:endParaRPr>
                </a:p>
              </p:txBody>
            </p:sp>
            <p:cxnSp>
              <p:nvCxnSpPr>
                <p:cNvPr id="189" name="カギ線コネクタ 188"/>
                <p:cNvCxnSpPr/>
                <p:nvPr/>
              </p:nvCxnSpPr>
              <p:spPr>
                <a:xfrm rot="5400000">
                  <a:off x="2183508" y="4736572"/>
                  <a:ext cx="1275129" cy="3883"/>
                </a:xfrm>
                <a:prstGeom prst="bentConnector3">
                  <a:avLst>
                    <a:gd name="adj1" fmla="val 50000"/>
                  </a:avLst>
                </a:prstGeom>
                <a:ln>
                  <a:tailEnd type="triangle"/>
                </a:ln>
              </p:spPr>
              <p:style>
                <a:lnRef idx="1">
                  <a:schemeClr val="accent5"/>
                </a:lnRef>
                <a:fillRef idx="0">
                  <a:schemeClr val="accent5"/>
                </a:fillRef>
                <a:effectRef idx="0">
                  <a:schemeClr val="accent5"/>
                </a:effectRef>
                <a:fontRef idx="minor">
                  <a:schemeClr val="tx1"/>
                </a:fontRef>
              </p:style>
            </p:cxnSp>
            <p:pic>
              <p:nvPicPr>
                <p:cNvPr id="190" name="図 189" descr="画面の領域"/>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97545" y="4121740"/>
                  <a:ext cx="473363" cy="370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 name="正方形/長方形 191"/>
                <p:cNvSpPr/>
                <p:nvPr/>
              </p:nvSpPr>
              <p:spPr>
                <a:xfrm>
                  <a:off x="886945" y="5086118"/>
                  <a:ext cx="2176574" cy="33618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b="1" dirty="0">
                      <a:solidFill>
                        <a:sysClr val="windowText" lastClr="000000"/>
                      </a:solidFill>
                      <a:latin typeface="Constantia" panose="02030602050306030303" pitchFamily="18" charset="0"/>
                    </a:rPr>
                    <a:t>Export</a:t>
                  </a:r>
                  <a:r>
                    <a:rPr kumimoji="1" lang="en-US" altLang="ja-JP" sz="1000" b="1" baseline="0" dirty="0">
                      <a:solidFill>
                        <a:sysClr val="windowText" lastClr="000000"/>
                      </a:solidFill>
                      <a:latin typeface="Constantia" panose="02030602050306030303" pitchFamily="18" charset="0"/>
                    </a:rPr>
                    <a:t>  factories  worldwide</a:t>
                  </a:r>
                  <a:endParaRPr kumimoji="1" lang="ja-JP" altLang="en-US" sz="1000" b="1" dirty="0">
                    <a:solidFill>
                      <a:sysClr val="windowText" lastClr="000000"/>
                    </a:solidFill>
                    <a:latin typeface="Constantia" panose="02030602050306030303" pitchFamily="18" charset="0"/>
                  </a:endParaRPr>
                </a:p>
              </p:txBody>
            </p:sp>
            <p:pic>
              <p:nvPicPr>
                <p:cNvPr id="194" name="図 193" descr="画面の領域"/>
                <p:cNvPicPr>
                  <a:picLocks noChangeAspect="1"/>
                </p:cNvPicPr>
                <p:nvPr/>
              </p:nvPicPr>
              <p:blipFill>
                <a:blip r:embed="rId7" cstate="print">
                  <a:extLst>
                    <a:ext uri="{28A0092B-C50C-407E-A947-70E740481C1C}">
                      <a14:useLocalDpi xmlns:a14="http://schemas.microsoft.com/office/drawing/2010/main"/>
                    </a:ext>
                  </a:extLst>
                </a:blip>
                <a:srcRect b="-2"/>
                <a:stretch>
                  <a:fillRect/>
                </a:stretch>
              </p:blipFill>
              <p:spPr bwMode="auto">
                <a:xfrm>
                  <a:off x="2150299" y="5388578"/>
                  <a:ext cx="1296136" cy="669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0" name="正方形/長方形 149"/>
              <p:cNvSpPr/>
              <p:nvPr/>
            </p:nvSpPr>
            <p:spPr>
              <a:xfrm>
                <a:off x="2135622" y="4455909"/>
                <a:ext cx="1798831" cy="2448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00" b="1" dirty="0">
                    <a:solidFill>
                      <a:schemeClr val="tx1"/>
                    </a:solidFill>
                    <a:latin typeface="Constantia" panose="02030602050306030303" pitchFamily="18" charset="0"/>
                    <a:ea typeface="HGPｺﾞｼｯｸE" panose="020B0900000000000000" pitchFamily="50" charset="-128"/>
                  </a:rPr>
                  <a:t>Recycled</a:t>
                </a:r>
                <a:r>
                  <a:rPr lang="ja-JP" altLang="en-US" sz="1000" b="1" dirty="0">
                    <a:solidFill>
                      <a:schemeClr val="tx1"/>
                    </a:solidFill>
                    <a:latin typeface="Constantia" panose="02030602050306030303" pitchFamily="18" charset="0"/>
                    <a:ea typeface="HGPｺﾞｼｯｸE" panose="020B0900000000000000" pitchFamily="50" charset="-128"/>
                  </a:rPr>
                  <a:t>　</a:t>
                </a:r>
                <a:r>
                  <a:rPr lang="en-US" altLang="ja-JP" sz="1000" b="1" dirty="0">
                    <a:solidFill>
                      <a:schemeClr val="tx1"/>
                    </a:solidFill>
                    <a:latin typeface="Constantia" panose="02030602050306030303" pitchFamily="18" charset="0"/>
                    <a:ea typeface="HGPｺﾞｼｯｸE" panose="020B0900000000000000" pitchFamily="50" charset="-128"/>
                  </a:rPr>
                  <a:t>Resin materials </a:t>
                </a:r>
                <a:endParaRPr lang="ja-JP" altLang="en-US" sz="1000" b="1" dirty="0">
                  <a:solidFill>
                    <a:schemeClr val="tx1"/>
                  </a:solidFill>
                  <a:latin typeface="Constantia" panose="02030602050306030303" pitchFamily="18" charset="0"/>
                  <a:ea typeface="HGPｺﾞｼｯｸE" panose="020B0900000000000000" pitchFamily="50" charset="-128"/>
                </a:endParaRPr>
              </a:p>
            </p:txBody>
          </p:sp>
        </p:grpSp>
        <p:cxnSp>
          <p:nvCxnSpPr>
            <p:cNvPr id="143" name="直線矢印コネクタ 142"/>
            <p:cNvCxnSpPr/>
            <p:nvPr/>
          </p:nvCxnSpPr>
          <p:spPr>
            <a:xfrm flipV="1">
              <a:off x="66965" y="2379385"/>
              <a:ext cx="742674" cy="634557"/>
            </a:xfrm>
            <a:prstGeom prst="straightConnector1">
              <a:avLst/>
            </a:prstGeom>
            <a:ln w="28575">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144" name="直線矢印コネクタ 143"/>
            <p:cNvCxnSpPr/>
            <p:nvPr/>
          </p:nvCxnSpPr>
          <p:spPr>
            <a:xfrm>
              <a:off x="62370" y="3009382"/>
              <a:ext cx="1670949" cy="655803"/>
            </a:xfrm>
            <a:prstGeom prst="straightConnector1">
              <a:avLst/>
            </a:prstGeom>
            <a:ln w="28575">
              <a:prstDash val="sysDot"/>
              <a:tailEnd type="triangle"/>
            </a:ln>
          </p:spPr>
          <p:style>
            <a:lnRef idx="1">
              <a:schemeClr val="accent6"/>
            </a:lnRef>
            <a:fillRef idx="0">
              <a:schemeClr val="accent6"/>
            </a:fillRef>
            <a:effectRef idx="0">
              <a:schemeClr val="accent6"/>
            </a:effectRef>
            <a:fontRef idx="minor">
              <a:schemeClr val="tx1"/>
            </a:fontRef>
          </p:style>
        </p:cxnSp>
      </p:grpSp>
      <p:pic>
        <p:nvPicPr>
          <p:cNvPr id="141" name="图片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38467" y="2110203"/>
            <a:ext cx="415519" cy="227853"/>
          </a:xfrm>
          <a:prstGeom prst="rect">
            <a:avLst/>
          </a:prstGeom>
          <a:noFill/>
          <a:ln>
            <a:noFill/>
          </a:ln>
        </p:spPr>
      </p:pic>
      <p:pic>
        <p:nvPicPr>
          <p:cNvPr id="199" name="図 198" descr="画面の領域"/>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96367" y="3079585"/>
            <a:ext cx="1650734" cy="910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2" name="正方形/長方形 201"/>
          <p:cNvSpPr/>
          <p:nvPr/>
        </p:nvSpPr>
        <p:spPr bwMode="auto">
          <a:xfrm>
            <a:off x="6609479" y="2676740"/>
            <a:ext cx="2612158" cy="3847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900" b="1" dirty="0">
                <a:solidFill>
                  <a:schemeClr val="tx1"/>
                </a:solidFill>
                <a:latin typeface="Constantia" panose="02030602050306030303" pitchFamily="18" charset="0"/>
              </a:rPr>
              <a:t>Removing</a:t>
            </a:r>
            <a:r>
              <a:rPr kumimoji="1" lang="en-US" altLang="ja-JP" sz="900" b="1" baseline="0" dirty="0">
                <a:solidFill>
                  <a:schemeClr val="tx1"/>
                </a:solidFill>
                <a:latin typeface="Constantia" panose="02030602050306030303" pitchFamily="18" charset="0"/>
              </a:rPr>
              <a:t> foreign materials</a:t>
            </a:r>
            <a:r>
              <a:rPr kumimoji="1" lang="ja-JP" altLang="en-US" sz="900" b="1" dirty="0">
                <a:solidFill>
                  <a:schemeClr val="tx1"/>
                </a:solidFill>
                <a:latin typeface="Constantia" panose="02030602050306030303" pitchFamily="18" charset="0"/>
              </a:rPr>
              <a:t>・</a:t>
            </a:r>
            <a:r>
              <a:rPr kumimoji="1" lang="en-US" altLang="ja-JP" sz="900" b="1" dirty="0">
                <a:solidFill>
                  <a:schemeClr val="tx1"/>
                </a:solidFill>
                <a:latin typeface="Constantia" panose="02030602050306030303" pitchFamily="18" charset="0"/>
              </a:rPr>
              <a:t>auto color sorting machine</a:t>
            </a:r>
            <a:endParaRPr kumimoji="1" lang="ja-JP" altLang="en-US" sz="900" b="1" dirty="0">
              <a:solidFill>
                <a:schemeClr val="tx1"/>
              </a:solidFill>
              <a:latin typeface="Constantia" panose="02030602050306030303" pitchFamily="18" charset="0"/>
            </a:endParaRPr>
          </a:p>
        </p:txBody>
      </p:sp>
      <p:grpSp>
        <p:nvGrpSpPr>
          <p:cNvPr id="3" name="组 2"/>
          <p:cNvGrpSpPr/>
          <p:nvPr/>
        </p:nvGrpSpPr>
        <p:grpSpPr>
          <a:xfrm>
            <a:off x="230330" y="2354117"/>
            <a:ext cx="1465458" cy="1757580"/>
            <a:chOff x="1316192" y="2354117"/>
            <a:chExt cx="1465458" cy="1757580"/>
          </a:xfrm>
        </p:grpSpPr>
        <p:pic>
          <p:nvPicPr>
            <p:cNvPr id="204" name="図 203" descr="画面の領域"/>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67332" y="2438183"/>
              <a:ext cx="1414318" cy="1673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 name="正方形/長方形 205"/>
            <p:cNvSpPr/>
            <p:nvPr/>
          </p:nvSpPr>
          <p:spPr bwMode="auto">
            <a:xfrm>
              <a:off x="1316192" y="2354117"/>
              <a:ext cx="820448" cy="115316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Font typeface="Wingdings" panose="05000000000000000000" pitchFamily="2" charset="2"/>
                <a:buChar char="ü"/>
              </a:pPr>
              <a:r>
                <a:rPr lang="en-US" altLang="ja-JP" sz="800" dirty="0">
                  <a:solidFill>
                    <a:schemeClr val="tx1"/>
                  </a:solidFill>
                  <a:latin typeface="Constantia" panose="02030602050306030303" pitchFamily="18" charset="0"/>
                  <a:ea typeface="HG丸ｺﾞｼｯｸM-PRO" panose="020F0600000000000000" pitchFamily="50" charset="-128"/>
                </a:rPr>
                <a:t>Formulation design technology</a:t>
              </a:r>
            </a:p>
            <a:p>
              <a:pPr>
                <a:spcBef>
                  <a:spcPct val="0"/>
                </a:spcBef>
                <a:buFont typeface="Wingdings" panose="05000000000000000000" pitchFamily="2" charset="2"/>
                <a:buChar char="ü"/>
                <a:defRPr/>
              </a:pPr>
              <a:r>
                <a:rPr lang="en-US" altLang="ja-JP" sz="800" dirty="0">
                  <a:solidFill>
                    <a:schemeClr val="tx1"/>
                  </a:solidFill>
                  <a:latin typeface="Constantia" panose="02030602050306030303" pitchFamily="18" charset="0"/>
                  <a:ea typeface="HG丸ｺﾞｼｯｸM-PRO" panose="020F0600000000000000" pitchFamily="50" charset="-128"/>
                </a:rPr>
                <a:t>Compound technology</a:t>
              </a:r>
            </a:p>
            <a:p>
              <a:pPr>
                <a:spcBef>
                  <a:spcPct val="0"/>
                </a:spcBef>
                <a:buFont typeface="Wingdings" panose="05000000000000000000" pitchFamily="2" charset="2"/>
                <a:buChar char="ü"/>
                <a:defRPr/>
              </a:pPr>
              <a:r>
                <a:rPr lang="en-US" altLang="ja-JP" sz="800" dirty="0">
                  <a:solidFill>
                    <a:schemeClr val="tx1"/>
                  </a:solidFill>
                  <a:latin typeface="Constantia" panose="02030602050306030303" pitchFamily="18" charset="0"/>
                  <a:ea typeface="HG丸ｺﾞｼｯｸM-PRO" panose="020F0600000000000000" pitchFamily="50" charset="-128"/>
                </a:rPr>
                <a:t>High efficiency </a:t>
              </a:r>
            </a:p>
            <a:p>
              <a:pPr>
                <a:spcBef>
                  <a:spcPct val="0"/>
                </a:spcBef>
                <a:defRPr/>
              </a:pPr>
              <a:r>
                <a:rPr lang="en-US" altLang="ja-JP" sz="800" dirty="0">
                  <a:solidFill>
                    <a:schemeClr val="tx1"/>
                  </a:solidFill>
                  <a:latin typeface="Constantia" panose="02030602050306030303" pitchFamily="18" charset="0"/>
                  <a:ea typeface="HG丸ｺﾞｼｯｸM-PRO" panose="020F0600000000000000" pitchFamily="50" charset="-128"/>
                </a:rPr>
                <a:t>technology</a:t>
              </a:r>
            </a:p>
            <a:p>
              <a:pPr>
                <a:spcBef>
                  <a:spcPct val="0"/>
                </a:spcBef>
                <a:buFont typeface="Wingdings" panose="05000000000000000000" pitchFamily="2" charset="2"/>
                <a:buChar char="ü"/>
              </a:pPr>
              <a:endParaRPr lang="ja-JP" altLang="en-US" sz="700" dirty="0">
                <a:solidFill>
                  <a:srgbClr val="C00000"/>
                </a:solidFill>
                <a:latin typeface="HG丸ｺﾞｼｯｸM-PRO" panose="020F0600000000000000" pitchFamily="50" charset="-128"/>
                <a:ea typeface="HG丸ｺﾞｼｯｸM-PRO" panose="020F0600000000000000" pitchFamily="50" charset="-128"/>
              </a:endParaRPr>
            </a:p>
          </p:txBody>
        </p:sp>
      </p:grpSp>
      <p:sp>
        <p:nvSpPr>
          <p:cNvPr id="5" name="爆発 1 4"/>
          <p:cNvSpPr/>
          <p:nvPr/>
        </p:nvSpPr>
        <p:spPr>
          <a:xfrm>
            <a:off x="6726643" y="4256060"/>
            <a:ext cx="2208627" cy="1398666"/>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latin typeface="+mn-ea"/>
              </a:rPr>
              <a:t>100</a:t>
            </a:r>
            <a:r>
              <a:rPr kumimoji="1" lang="ja-JP" altLang="en-US" sz="1200" dirty="0">
                <a:latin typeface="+mn-ea"/>
              </a:rPr>
              <a:t>％</a:t>
            </a:r>
            <a:r>
              <a:rPr lang="en-US" altLang="ja-JP" sz="1200" dirty="0">
                <a:solidFill>
                  <a:schemeClr val="tx1"/>
                </a:solidFill>
                <a:latin typeface="+mn-ea"/>
              </a:rPr>
              <a:t> recycled</a:t>
            </a:r>
          </a:p>
          <a:p>
            <a:pPr algn="ctr"/>
            <a:r>
              <a:rPr lang="en-US" altLang="ja-JP" sz="1200" dirty="0">
                <a:latin typeface="+mn-ea"/>
              </a:rPr>
              <a:t>Zero Emissions</a:t>
            </a:r>
            <a:endParaRPr kumimoji="1" lang="ja-JP" altLang="en-US" sz="1200" dirty="0">
              <a:latin typeface="+mn-ea"/>
            </a:endParaRPr>
          </a:p>
        </p:txBody>
      </p:sp>
      <p:pic>
        <p:nvPicPr>
          <p:cNvPr id="59" name="图片 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pic>
        <p:nvPicPr>
          <p:cNvPr id="63" name="図 3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11477" y="0"/>
            <a:ext cx="708034" cy="464949"/>
          </a:xfrm>
          <a:prstGeom prst="rect">
            <a:avLst/>
          </a:prstGeom>
        </p:spPr>
      </p:pic>
      <p:sp>
        <p:nvSpPr>
          <p:cNvPr id="48"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4986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39725" y="1461592"/>
            <a:ext cx="8553450" cy="1854200"/>
          </a:xfrm>
          <a:prstGeom prst="roundRect">
            <a:avLst>
              <a:gd name="adj" fmla="val 9241"/>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2051" name="タイトル 1"/>
          <p:cNvSpPr>
            <a:spLocks noGrp="1"/>
          </p:cNvSpPr>
          <p:nvPr>
            <p:ph type="title"/>
          </p:nvPr>
        </p:nvSpPr>
        <p:spPr>
          <a:xfrm>
            <a:off x="1779587" y="98426"/>
            <a:ext cx="6858000" cy="466725"/>
          </a:xfrm>
        </p:spPr>
        <p:txBody>
          <a:bodyPr/>
          <a:lstStyle/>
          <a:p>
            <a:pPr eaLnBrk="1" hangingPunct="1"/>
            <a:r>
              <a:rPr lang="ja-JP" altLang="en-US" sz="2400" dirty="0">
                <a:latin typeface="HGPｺﾞｼｯｸE" panose="020B0900000000000000" pitchFamily="50" charset="-128"/>
              </a:rPr>
              <a:t>マレーシアにおける再生樹脂材料の開発</a:t>
            </a:r>
          </a:p>
        </p:txBody>
      </p:sp>
      <p:sp>
        <p:nvSpPr>
          <p:cNvPr id="25" name="角丸四角形 24"/>
          <p:cNvSpPr/>
          <p:nvPr/>
        </p:nvSpPr>
        <p:spPr bwMode="auto">
          <a:xfrm>
            <a:off x="1246188" y="4207332"/>
            <a:ext cx="1836737" cy="1219200"/>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lgn="ctr" eaLnBrk="1" hangingPunct="1">
              <a:defRPr/>
            </a:pPr>
            <a:r>
              <a:rPr lang="ja-JP" altLang="en-US" sz="1400" dirty="0">
                <a:latin typeface="HGPｺﾞｼｯｸE" panose="020B0900000000000000" pitchFamily="50" charset="-128"/>
                <a:ea typeface="HGPｺﾞｼｯｸE" panose="020B0900000000000000" pitchFamily="50" charset="-128"/>
                <a:cs typeface="ＭＳ Ｐゴシック" charset="-128"/>
              </a:rPr>
              <a:t>プラスチック回収</a:t>
            </a:r>
            <a:endParaRPr lang="en-US" altLang="ja-JP" sz="1400" dirty="0">
              <a:latin typeface="HGPｺﾞｼｯｸE" panose="020B0900000000000000" pitchFamily="50" charset="-128"/>
              <a:ea typeface="HGPｺﾞｼｯｸE" panose="020B0900000000000000" pitchFamily="50" charset="-128"/>
              <a:cs typeface="ＭＳ Ｐゴシック" charset="-128"/>
            </a:endParaRPr>
          </a:p>
        </p:txBody>
      </p:sp>
      <p:sp>
        <p:nvSpPr>
          <p:cNvPr id="26" name="角丸四角形 25"/>
          <p:cNvSpPr/>
          <p:nvPr/>
        </p:nvSpPr>
        <p:spPr bwMode="auto">
          <a:xfrm>
            <a:off x="3273425" y="4207332"/>
            <a:ext cx="1836738" cy="1219200"/>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lgn="ctr" eaLnBrk="1" hangingPunct="1">
              <a:defRPr/>
            </a:pPr>
            <a:r>
              <a:rPr lang="ja-JP" altLang="en-US" sz="1400" dirty="0">
                <a:latin typeface="HGPｺﾞｼｯｸE" panose="020B0900000000000000" pitchFamily="50" charset="-128"/>
                <a:ea typeface="HGPｺﾞｼｯｸE" panose="020B0900000000000000" pitchFamily="50" charset="-128"/>
                <a:cs typeface="ＭＳ Ｐゴシック" charset="-128"/>
              </a:rPr>
              <a:t>再資源化</a:t>
            </a:r>
            <a:endParaRPr lang="en-US" altLang="ja-JP" sz="1400" dirty="0">
              <a:latin typeface="HGPｺﾞｼｯｸE" panose="020B0900000000000000" pitchFamily="50" charset="-128"/>
              <a:ea typeface="HGPｺﾞｼｯｸE" panose="020B0900000000000000" pitchFamily="50" charset="-128"/>
              <a:cs typeface="ＭＳ Ｐゴシック" charset="-128"/>
            </a:endParaRPr>
          </a:p>
        </p:txBody>
      </p:sp>
      <p:sp>
        <p:nvSpPr>
          <p:cNvPr id="29" name="正方形/長方形 28"/>
          <p:cNvSpPr/>
          <p:nvPr/>
        </p:nvSpPr>
        <p:spPr bwMode="auto">
          <a:xfrm>
            <a:off x="7435850"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成形</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0" name="正方形/長方形 29"/>
          <p:cNvSpPr/>
          <p:nvPr/>
        </p:nvSpPr>
        <p:spPr bwMode="auto">
          <a:xfrm>
            <a:off x="1328738"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回収</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1" name="正方形/長方形 30"/>
          <p:cNvSpPr/>
          <p:nvPr/>
        </p:nvSpPr>
        <p:spPr bwMode="auto">
          <a:xfrm>
            <a:off x="1916113"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選別</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2" name="正方形/長方形 31"/>
          <p:cNvSpPr/>
          <p:nvPr/>
        </p:nvSpPr>
        <p:spPr bwMode="auto">
          <a:xfrm>
            <a:off x="2503488"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粉砕</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3" name="正方形/長方形 32"/>
          <p:cNvSpPr/>
          <p:nvPr/>
        </p:nvSpPr>
        <p:spPr bwMode="auto">
          <a:xfrm>
            <a:off x="3344863" y="4596270"/>
            <a:ext cx="539750" cy="715962"/>
          </a:xfrm>
          <a:prstGeom prst="rect">
            <a:avLst/>
          </a:prstGeom>
          <a:solidFill>
            <a:srgbClr val="FFC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洗浄</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4" name="正方形/長方形 33"/>
          <p:cNvSpPr/>
          <p:nvPr/>
        </p:nvSpPr>
        <p:spPr bwMode="auto">
          <a:xfrm>
            <a:off x="3932238"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異物</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除去</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35" name="正方形/長方形 34"/>
          <p:cNvSpPr/>
          <p:nvPr/>
        </p:nvSpPr>
        <p:spPr bwMode="auto">
          <a:xfrm>
            <a:off x="4524375" y="4596270"/>
            <a:ext cx="539750" cy="7159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ペレット</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化</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cxnSp>
        <p:nvCxnSpPr>
          <p:cNvPr id="2061" name="直線矢印コネクタ 36"/>
          <p:cNvCxnSpPr>
            <a:cxnSpLocks noChangeShapeType="1"/>
          </p:cNvCxnSpPr>
          <p:nvPr/>
        </p:nvCxnSpPr>
        <p:spPr bwMode="auto">
          <a:xfrm>
            <a:off x="3043238" y="4955045"/>
            <a:ext cx="301625" cy="0"/>
          </a:xfrm>
          <a:prstGeom prst="straightConnector1">
            <a:avLst/>
          </a:prstGeom>
          <a:noFill/>
          <a:ln w="57150" algn="ctr">
            <a:solidFill>
              <a:srgbClr val="0860A8"/>
            </a:solidFill>
            <a:round/>
            <a:headEnd/>
            <a:tailEnd type="triangle" w="med" len="med"/>
          </a:ln>
          <a:extLst>
            <a:ext uri="{909E8E84-426E-40DD-AFC4-6F175D3DCCD1}">
              <a14:hiddenFill xmlns:a14="http://schemas.microsoft.com/office/drawing/2010/main">
                <a:noFill/>
              </a14:hiddenFill>
            </a:ext>
          </a:extLst>
        </p:spPr>
      </p:cxnSp>
      <p:sp>
        <p:nvSpPr>
          <p:cNvPr id="38" name="円/楕円 37"/>
          <p:cNvSpPr/>
          <p:nvPr/>
        </p:nvSpPr>
        <p:spPr bwMode="auto">
          <a:xfrm>
            <a:off x="8277225" y="4562932"/>
            <a:ext cx="527050" cy="784225"/>
          </a:xfrm>
          <a:prstGeom prst="ellipse">
            <a:avLst/>
          </a:prstGeom>
          <a:solidFill>
            <a:schemeClr val="tx2">
              <a:lumMod val="5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600" dirty="0">
                <a:solidFill>
                  <a:schemeClr val="bg1"/>
                </a:solidFill>
                <a:latin typeface="HGPｺﾞｼｯｸE" panose="020B0900000000000000" pitchFamily="50" charset="-128"/>
                <a:ea typeface="HGPｺﾞｼｯｸE" panose="020B0900000000000000" pitchFamily="50" charset="-128"/>
                <a:cs typeface="ＭＳ Ｐゴシック" charset="-128"/>
              </a:rPr>
              <a:t>製品</a:t>
            </a:r>
            <a:endParaRPr lang="en-US" altLang="ja-JP" sz="1600" dirty="0">
              <a:solidFill>
                <a:schemeClr val="bg1"/>
              </a:solidFill>
              <a:latin typeface="HGPｺﾞｼｯｸE" panose="020B0900000000000000" pitchFamily="50" charset="-128"/>
              <a:ea typeface="HGPｺﾞｼｯｸE" panose="020B0900000000000000" pitchFamily="50" charset="-128"/>
              <a:cs typeface="ＭＳ Ｐゴシック" charset="-128"/>
            </a:endParaRPr>
          </a:p>
        </p:txBody>
      </p:sp>
      <p:cxnSp>
        <p:nvCxnSpPr>
          <p:cNvPr id="2063" name="直線矢印コネクタ 38"/>
          <p:cNvCxnSpPr>
            <a:cxnSpLocks noChangeShapeType="1"/>
          </p:cNvCxnSpPr>
          <p:nvPr/>
        </p:nvCxnSpPr>
        <p:spPr bwMode="auto">
          <a:xfrm>
            <a:off x="7975600" y="4955045"/>
            <a:ext cx="301625" cy="0"/>
          </a:xfrm>
          <a:prstGeom prst="straightConnector1">
            <a:avLst/>
          </a:prstGeom>
          <a:noFill/>
          <a:ln w="57150" algn="ctr">
            <a:solidFill>
              <a:srgbClr val="0860A8"/>
            </a:solidFill>
            <a:round/>
            <a:headEnd/>
            <a:tailEnd type="triangle" w="med" len="med"/>
          </a:ln>
          <a:extLst>
            <a:ext uri="{909E8E84-426E-40DD-AFC4-6F175D3DCCD1}">
              <a14:hiddenFill xmlns:a14="http://schemas.microsoft.com/office/drawing/2010/main">
                <a:noFill/>
              </a14:hiddenFill>
            </a:ext>
          </a:extLst>
        </p:spPr>
      </p:cxnSp>
      <p:sp>
        <p:nvSpPr>
          <p:cNvPr id="40" name="角丸四角形 39"/>
          <p:cNvSpPr/>
          <p:nvPr/>
        </p:nvSpPr>
        <p:spPr bwMode="auto">
          <a:xfrm>
            <a:off x="5281613" y="4207332"/>
            <a:ext cx="2022475" cy="1219200"/>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lgn="ctr" eaLnBrk="1" hangingPunct="1">
              <a:defRPr/>
            </a:pPr>
            <a:r>
              <a:rPr lang="ja-JP" altLang="en-US" sz="1400" dirty="0">
                <a:latin typeface="HGPｺﾞｼｯｸE" panose="020B0900000000000000" pitchFamily="50" charset="-128"/>
                <a:ea typeface="HGPｺﾞｼｯｸE" panose="020B0900000000000000" pitchFamily="50" charset="-128"/>
                <a:cs typeface="ＭＳ Ｐゴシック" charset="-128"/>
              </a:rPr>
              <a:t>高機能化（コンパウンド）</a:t>
            </a:r>
            <a:endParaRPr lang="en-US" altLang="ja-JP" sz="1400" dirty="0">
              <a:latin typeface="HGPｺﾞｼｯｸE" panose="020B0900000000000000" pitchFamily="50" charset="-128"/>
              <a:ea typeface="HGPｺﾞｼｯｸE" panose="020B0900000000000000" pitchFamily="50" charset="-128"/>
              <a:cs typeface="ＭＳ Ｐゴシック" charset="-128"/>
            </a:endParaRPr>
          </a:p>
        </p:txBody>
      </p:sp>
      <p:sp>
        <p:nvSpPr>
          <p:cNvPr id="41" name="正方形/長方形 40"/>
          <p:cNvSpPr/>
          <p:nvPr/>
        </p:nvSpPr>
        <p:spPr bwMode="auto">
          <a:xfrm>
            <a:off x="5353050" y="4596270"/>
            <a:ext cx="1120775" cy="715962"/>
          </a:xfrm>
          <a:prstGeom prst="rect">
            <a:avLst/>
          </a:prstGeom>
          <a:solidFill>
            <a:srgbClr val="92D05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配合</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sp>
        <p:nvSpPr>
          <p:cNvPr id="42" name="正方形/長方形 41"/>
          <p:cNvSpPr/>
          <p:nvPr/>
        </p:nvSpPr>
        <p:spPr bwMode="auto">
          <a:xfrm>
            <a:off x="6532563" y="4596270"/>
            <a:ext cx="539750" cy="715962"/>
          </a:xfrm>
          <a:prstGeom prst="rect">
            <a:avLst/>
          </a:prstGeom>
          <a:solidFill>
            <a:srgbClr val="92D05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ペレット</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a:p>
            <a:pPr algn="ctr" eaLnBrk="1" hangingPunct="1">
              <a:defRPr/>
            </a:pPr>
            <a:r>
              <a:rPr lang="ja-JP" altLang="en-US" sz="1200" dirty="0">
                <a:latin typeface="HGPｺﾞｼｯｸE" panose="020B0900000000000000" pitchFamily="50" charset="-128"/>
                <a:ea typeface="HGPｺﾞｼｯｸE" panose="020B0900000000000000" pitchFamily="50" charset="-128"/>
                <a:cs typeface="ＭＳ Ｐゴシック" charset="-128"/>
              </a:rPr>
              <a:t>化</a:t>
            </a:r>
            <a:endParaRPr lang="en-US" altLang="ja-JP" sz="1200" dirty="0">
              <a:latin typeface="HGPｺﾞｼｯｸE" panose="020B0900000000000000" pitchFamily="50" charset="-128"/>
              <a:ea typeface="HGPｺﾞｼｯｸE" panose="020B0900000000000000" pitchFamily="50" charset="-128"/>
              <a:cs typeface="ＭＳ Ｐゴシック" charset="-128"/>
            </a:endParaRPr>
          </a:p>
        </p:txBody>
      </p:sp>
      <p:cxnSp>
        <p:nvCxnSpPr>
          <p:cNvPr id="2067" name="直線矢印コネクタ 43"/>
          <p:cNvCxnSpPr>
            <a:cxnSpLocks noChangeShapeType="1"/>
          </p:cNvCxnSpPr>
          <p:nvPr/>
        </p:nvCxnSpPr>
        <p:spPr bwMode="auto">
          <a:xfrm>
            <a:off x="5064125" y="4920145"/>
            <a:ext cx="288925" cy="0"/>
          </a:xfrm>
          <a:prstGeom prst="straightConnector1">
            <a:avLst/>
          </a:prstGeom>
          <a:noFill/>
          <a:ln w="57150" algn="ctr">
            <a:solidFill>
              <a:srgbClr val="0860A8"/>
            </a:solidFill>
            <a:round/>
            <a:headEnd/>
            <a:tailEnd type="triangle" w="med" len="med"/>
          </a:ln>
          <a:extLst>
            <a:ext uri="{909E8E84-426E-40DD-AFC4-6F175D3DCCD1}">
              <a14:hiddenFill xmlns:a14="http://schemas.microsoft.com/office/drawing/2010/main">
                <a:noFill/>
              </a14:hiddenFill>
            </a:ext>
          </a:extLst>
        </p:spPr>
      </p:cxnSp>
      <p:cxnSp>
        <p:nvCxnSpPr>
          <p:cNvPr id="2068" name="直線矢印コネクタ 46"/>
          <p:cNvCxnSpPr>
            <a:cxnSpLocks noChangeShapeType="1"/>
          </p:cNvCxnSpPr>
          <p:nvPr/>
        </p:nvCxnSpPr>
        <p:spPr bwMode="auto">
          <a:xfrm>
            <a:off x="7072313" y="4955045"/>
            <a:ext cx="363537" cy="0"/>
          </a:xfrm>
          <a:prstGeom prst="straightConnector1">
            <a:avLst/>
          </a:prstGeom>
          <a:noFill/>
          <a:ln w="57150" algn="ctr">
            <a:solidFill>
              <a:srgbClr val="0860A8"/>
            </a:solidFill>
            <a:round/>
            <a:headEnd/>
            <a:tailEnd type="triangle" w="med" len="med"/>
          </a:ln>
          <a:extLst>
            <a:ext uri="{909E8E84-426E-40DD-AFC4-6F175D3DCCD1}">
              <a14:hiddenFill xmlns:a14="http://schemas.microsoft.com/office/drawing/2010/main">
                <a:noFill/>
              </a14:hiddenFill>
            </a:ext>
          </a:extLst>
        </p:spPr>
      </p:cxnSp>
      <p:cxnSp>
        <p:nvCxnSpPr>
          <p:cNvPr id="2069" name="直線矢印コネクタ 47"/>
          <p:cNvCxnSpPr>
            <a:cxnSpLocks noChangeShapeType="1"/>
          </p:cNvCxnSpPr>
          <p:nvPr/>
        </p:nvCxnSpPr>
        <p:spPr bwMode="auto">
          <a:xfrm>
            <a:off x="1050925" y="4955045"/>
            <a:ext cx="277813" cy="0"/>
          </a:xfrm>
          <a:prstGeom prst="straightConnector1">
            <a:avLst/>
          </a:prstGeom>
          <a:noFill/>
          <a:ln w="57150" algn="ctr">
            <a:solidFill>
              <a:srgbClr val="0860A8"/>
            </a:solidFill>
            <a:round/>
            <a:headEnd/>
            <a:tailEnd type="triangle" w="med" len="med"/>
          </a:ln>
          <a:extLst>
            <a:ext uri="{909E8E84-426E-40DD-AFC4-6F175D3DCCD1}">
              <a14:hiddenFill xmlns:a14="http://schemas.microsoft.com/office/drawing/2010/main">
                <a:noFill/>
              </a14:hiddenFill>
            </a:ext>
          </a:extLst>
        </p:spPr>
      </p:cxnSp>
      <p:sp>
        <p:nvSpPr>
          <p:cNvPr id="49" name="円/楕円 48"/>
          <p:cNvSpPr/>
          <p:nvPr/>
        </p:nvSpPr>
        <p:spPr bwMode="auto">
          <a:xfrm>
            <a:off x="450851" y="4388307"/>
            <a:ext cx="582612" cy="1247775"/>
          </a:xfrm>
          <a:prstGeom prst="ellipse">
            <a:avLst/>
          </a:prstGeom>
          <a:solidFill>
            <a:schemeClr val="tx1">
              <a:lumMod val="75000"/>
              <a:lumOff val="2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lIns="0" tIns="0" rIns="0" bIns="0" anchor="ctr"/>
          <a:lstStyle/>
          <a:p>
            <a:pPr algn="ctr" eaLnBrk="1" hangingPunct="1">
              <a:defRPr/>
            </a:pPr>
            <a:r>
              <a:rPr lang="ja-JP" altLang="en-US" sz="1400" dirty="0">
                <a:solidFill>
                  <a:schemeClr val="bg1"/>
                </a:solidFill>
                <a:latin typeface="HGPｺﾞｼｯｸE" panose="020B0900000000000000" pitchFamily="50" charset="-128"/>
                <a:ea typeface="HGPｺﾞｼｯｸE" panose="020B0900000000000000" pitchFamily="50" charset="-128"/>
                <a:cs typeface="ＭＳ Ｐゴシック" charset="-128"/>
              </a:rPr>
              <a:t>廃プラスチック</a:t>
            </a:r>
            <a:endParaRPr lang="en-US" altLang="ja-JP" sz="1400" dirty="0">
              <a:solidFill>
                <a:schemeClr val="bg1"/>
              </a:solidFill>
              <a:latin typeface="HGPｺﾞｼｯｸE" panose="020B0900000000000000" pitchFamily="50" charset="-128"/>
              <a:ea typeface="HGPｺﾞｼｯｸE" panose="020B0900000000000000" pitchFamily="50" charset="-128"/>
              <a:cs typeface="ＭＳ Ｐゴシック" charset="-128"/>
            </a:endParaRPr>
          </a:p>
        </p:txBody>
      </p:sp>
      <p:sp>
        <p:nvSpPr>
          <p:cNvPr id="2071" name="正方形/長方形 1"/>
          <p:cNvSpPr>
            <a:spLocks noChangeArrowheads="1"/>
          </p:cNvSpPr>
          <p:nvPr/>
        </p:nvSpPr>
        <p:spPr bwMode="auto">
          <a:xfrm>
            <a:off x="2749550" y="1781175"/>
            <a:ext cx="698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HGPｺﾞｼｯｸE" panose="020B0900000000000000" pitchFamily="50" charset="-128"/>
                <a:ea typeface="HGPｺﾞｼｯｸE" panose="020B0900000000000000" pitchFamily="50" charset="-128"/>
              </a:rPr>
              <a:t>＝</a:t>
            </a:r>
            <a:endParaRPr lang="en-US" altLang="ja-JP" sz="4000">
              <a:latin typeface="HGPｺﾞｼｯｸE" panose="020B0900000000000000" pitchFamily="50" charset="-128"/>
              <a:ea typeface="HGPｺﾞｼｯｸE" panose="020B0900000000000000" pitchFamily="50" charset="-128"/>
            </a:endParaRPr>
          </a:p>
        </p:txBody>
      </p:sp>
      <p:sp>
        <p:nvSpPr>
          <p:cNvPr id="36" name="角丸四角形 35"/>
          <p:cNvSpPr/>
          <p:nvPr/>
        </p:nvSpPr>
        <p:spPr>
          <a:xfrm>
            <a:off x="304800" y="1276350"/>
            <a:ext cx="1746250" cy="387350"/>
          </a:xfrm>
          <a:prstGeom prst="roundRect">
            <a:avLst/>
          </a:prstGeom>
          <a:solidFill>
            <a:schemeClr val="tx1">
              <a:lumMod val="75000"/>
              <a:lumOff val="2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tIns="36000" bIns="36000">
            <a:spAutoFit/>
          </a:bodyPr>
          <a:lstStyle/>
          <a:p>
            <a:pPr algn="ctr">
              <a:defRPr/>
            </a:pPr>
            <a:r>
              <a:rPr lang="ja-JP" altLang="en-US" dirty="0">
                <a:solidFill>
                  <a:schemeClr val="bg1"/>
                </a:solidFill>
                <a:latin typeface="HGPｺﾞｼｯｸE" panose="020B0900000000000000" pitchFamily="50" charset="-128"/>
                <a:ea typeface="HGPｺﾞｼｯｸE" panose="020B0900000000000000" pitchFamily="50" charset="-128"/>
                <a:cs typeface="メイリオ" panose="020B0604030504040204" pitchFamily="50" charset="-128"/>
              </a:rPr>
              <a:t>技術課題</a:t>
            </a:r>
          </a:p>
        </p:txBody>
      </p:sp>
      <p:sp>
        <p:nvSpPr>
          <p:cNvPr id="5" name="雲 4"/>
          <p:cNvSpPr/>
          <p:nvPr/>
        </p:nvSpPr>
        <p:spPr>
          <a:xfrm>
            <a:off x="468313" y="1798638"/>
            <a:ext cx="2263775" cy="774700"/>
          </a:xfrm>
          <a:prstGeom prst="cloud">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リサイクル　プラスチック</a:t>
            </a:r>
          </a:p>
        </p:txBody>
      </p:sp>
      <p:sp>
        <p:nvSpPr>
          <p:cNvPr id="43" name="雲 42"/>
          <p:cNvSpPr/>
          <p:nvPr/>
        </p:nvSpPr>
        <p:spPr>
          <a:xfrm>
            <a:off x="3413125" y="1822450"/>
            <a:ext cx="2205038" cy="685800"/>
          </a:xfrm>
          <a:prstGeom prst="clou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劣化樹脂</a:t>
            </a:r>
          </a:p>
        </p:txBody>
      </p:sp>
      <p:sp>
        <p:nvSpPr>
          <p:cNvPr id="39" name="円/楕円 38"/>
          <p:cNvSpPr/>
          <p:nvPr/>
        </p:nvSpPr>
        <p:spPr>
          <a:xfrm>
            <a:off x="3857625" y="2339975"/>
            <a:ext cx="157163" cy="157163"/>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44" name="円/楕円 43"/>
          <p:cNvSpPr/>
          <p:nvPr/>
        </p:nvSpPr>
        <p:spPr>
          <a:xfrm>
            <a:off x="3857625" y="1838325"/>
            <a:ext cx="157163" cy="157163"/>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45" name="円/楕円 44"/>
          <p:cNvSpPr/>
          <p:nvPr/>
        </p:nvSpPr>
        <p:spPr>
          <a:xfrm>
            <a:off x="4932363" y="1771650"/>
            <a:ext cx="158750" cy="157163"/>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46" name="円/楕円 45"/>
          <p:cNvSpPr/>
          <p:nvPr/>
        </p:nvSpPr>
        <p:spPr>
          <a:xfrm>
            <a:off x="5345113" y="1830388"/>
            <a:ext cx="158750" cy="15716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47" name="円/楕円 46"/>
          <p:cNvSpPr/>
          <p:nvPr/>
        </p:nvSpPr>
        <p:spPr>
          <a:xfrm>
            <a:off x="5345113" y="2195513"/>
            <a:ext cx="158750" cy="158750"/>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48" name="円/楕円 47"/>
          <p:cNvSpPr/>
          <p:nvPr/>
        </p:nvSpPr>
        <p:spPr>
          <a:xfrm>
            <a:off x="3532188" y="2046288"/>
            <a:ext cx="158750" cy="15716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PｺﾞｼｯｸE" panose="020B0900000000000000" pitchFamily="50" charset="-128"/>
              <a:ea typeface="HGPｺﾞｼｯｸE" panose="020B0900000000000000" pitchFamily="50" charset="-128"/>
            </a:endParaRPr>
          </a:p>
        </p:txBody>
      </p:sp>
      <p:sp>
        <p:nvSpPr>
          <p:cNvPr id="50" name="雲 49"/>
          <p:cNvSpPr/>
          <p:nvPr/>
        </p:nvSpPr>
        <p:spPr>
          <a:xfrm>
            <a:off x="6299200" y="1822450"/>
            <a:ext cx="2455863" cy="685800"/>
          </a:xfrm>
          <a:prstGeom prst="cloud">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HGPｺﾞｼｯｸE" panose="020B0900000000000000" pitchFamily="50" charset="-128"/>
                <a:ea typeface="HGPｺﾞｼｯｸE" panose="020B0900000000000000" pitchFamily="50" charset="-128"/>
              </a:rPr>
              <a:t>再生樹脂</a:t>
            </a:r>
          </a:p>
        </p:txBody>
      </p:sp>
      <p:sp>
        <p:nvSpPr>
          <p:cNvPr id="2082" name="正方形/長方形 52"/>
          <p:cNvSpPr>
            <a:spLocks noChangeArrowheads="1"/>
          </p:cNvSpPr>
          <p:nvPr/>
        </p:nvSpPr>
        <p:spPr bwMode="auto">
          <a:xfrm>
            <a:off x="5643563" y="1781175"/>
            <a:ext cx="698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HGPｺﾞｼｯｸE" panose="020B0900000000000000" pitchFamily="50" charset="-128"/>
                <a:ea typeface="HGPｺﾞｼｯｸE" panose="020B0900000000000000" pitchFamily="50" charset="-128"/>
              </a:rPr>
              <a:t>⇒</a:t>
            </a:r>
            <a:endParaRPr lang="en-US" altLang="ja-JP" sz="4000">
              <a:latin typeface="HGPｺﾞｼｯｸE" panose="020B0900000000000000" pitchFamily="50" charset="-128"/>
              <a:ea typeface="HGPｺﾞｼｯｸE" panose="020B0900000000000000" pitchFamily="50" charset="-128"/>
            </a:endParaRPr>
          </a:p>
        </p:txBody>
      </p:sp>
      <p:sp>
        <p:nvSpPr>
          <p:cNvPr id="2083" name="正方形/長方形 53"/>
          <p:cNvSpPr>
            <a:spLocks noChangeArrowheads="1"/>
          </p:cNvSpPr>
          <p:nvPr/>
        </p:nvSpPr>
        <p:spPr bwMode="auto">
          <a:xfrm>
            <a:off x="4165600" y="1487488"/>
            <a:ext cx="611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不純物</a:t>
            </a:r>
            <a:endParaRPr lang="en-US" altLang="ja-JP" sz="1400">
              <a:latin typeface="HGPｺﾞｼｯｸE" panose="020B0900000000000000" pitchFamily="50" charset="-128"/>
              <a:ea typeface="HGPｺﾞｼｯｸE" panose="020B0900000000000000" pitchFamily="50" charset="-128"/>
            </a:endParaRPr>
          </a:p>
        </p:txBody>
      </p:sp>
      <p:cxnSp>
        <p:nvCxnSpPr>
          <p:cNvPr id="9" name="直線コネクタ 8"/>
          <p:cNvCxnSpPr>
            <a:stCxn id="2083" idx="1"/>
            <a:endCxn id="44" idx="7"/>
          </p:cNvCxnSpPr>
          <p:nvPr/>
        </p:nvCxnSpPr>
        <p:spPr>
          <a:xfrm flipH="1">
            <a:off x="3992563" y="1631950"/>
            <a:ext cx="173037" cy="228600"/>
          </a:xfrm>
          <a:prstGeom prst="line">
            <a:avLst/>
          </a:prstGeom>
          <a:ln>
            <a:solidFill>
              <a:schemeClr val="tx1">
                <a:lumMod val="95000"/>
                <a:lumOff val="5000"/>
              </a:schemeClr>
            </a:solidFill>
            <a:tailEnd type="oval"/>
          </a:ln>
        </p:spPr>
        <p:style>
          <a:lnRef idx="1">
            <a:schemeClr val="accent1"/>
          </a:lnRef>
          <a:fillRef idx="0">
            <a:schemeClr val="accent1"/>
          </a:fillRef>
          <a:effectRef idx="0">
            <a:schemeClr val="accent1"/>
          </a:effectRef>
          <a:fontRef idx="minor">
            <a:schemeClr val="tx1"/>
          </a:fontRef>
        </p:style>
      </p:cxnSp>
      <p:sp>
        <p:nvSpPr>
          <p:cNvPr id="2085" name="正方形/長方形 55"/>
          <p:cNvSpPr>
            <a:spLocks noChangeArrowheads="1"/>
          </p:cNvSpPr>
          <p:nvPr/>
        </p:nvSpPr>
        <p:spPr bwMode="auto">
          <a:xfrm>
            <a:off x="488829" y="2825006"/>
            <a:ext cx="5553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HGPｺﾞｼｯｸE" panose="020B0900000000000000" pitchFamily="50" charset="-128"/>
                <a:ea typeface="HGPｺﾞｼｯｸE" panose="020B0900000000000000" pitchFamily="50" charset="-128"/>
              </a:rPr>
              <a:t>1. </a:t>
            </a:r>
            <a:r>
              <a:rPr lang="ja-JP" altLang="en-US" sz="1100" dirty="0">
                <a:latin typeface="HGPｺﾞｼｯｸE" panose="020B0900000000000000" pitchFamily="50" charset="-128"/>
                <a:ea typeface="HGPｺﾞｼｯｸE" panose="020B0900000000000000" pitchFamily="50" charset="-128"/>
              </a:rPr>
              <a:t>廃棄物には微細な不純物が多く含まれており、純度の高い樹脂を取出すことが難しい。</a:t>
            </a:r>
            <a:endParaRPr lang="en-US" altLang="ja-JP" sz="1100" dirty="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en-US" altLang="ja-JP" sz="1100" dirty="0">
                <a:latin typeface="HGPｺﾞｼｯｸE" panose="020B0900000000000000" pitchFamily="50" charset="-128"/>
                <a:ea typeface="HGPｺﾞｼｯｸE" panose="020B0900000000000000" pitchFamily="50" charset="-128"/>
              </a:rPr>
              <a:t>2. </a:t>
            </a:r>
            <a:r>
              <a:rPr lang="ja-JP" altLang="en-US" sz="1100" dirty="0">
                <a:latin typeface="HGPｺﾞｼｯｸE" panose="020B0900000000000000" pitchFamily="50" charset="-128"/>
                <a:ea typeface="HGPｺﾞｼｯｸE" panose="020B0900000000000000" pitchFamily="50" charset="-128"/>
              </a:rPr>
              <a:t>一度可塑化した樹脂は熱履歴により物性劣化が起き、バージン材に比べ機能性が劣る。</a:t>
            </a:r>
            <a:endParaRPr lang="en-US" altLang="ja-JP" sz="1100" dirty="0">
              <a:latin typeface="HGPｺﾞｼｯｸE" panose="020B0900000000000000" pitchFamily="50" charset="-128"/>
              <a:ea typeface="HGPｺﾞｼｯｸE" panose="020B0900000000000000" pitchFamily="50" charset="-128"/>
            </a:endParaRPr>
          </a:p>
        </p:txBody>
      </p:sp>
      <p:sp>
        <p:nvSpPr>
          <p:cNvPr id="57" name="角丸四角形 56"/>
          <p:cNvSpPr/>
          <p:nvPr/>
        </p:nvSpPr>
        <p:spPr>
          <a:xfrm>
            <a:off x="339725" y="3637930"/>
            <a:ext cx="8553450" cy="2776538"/>
          </a:xfrm>
          <a:prstGeom prst="roundRect">
            <a:avLst>
              <a:gd name="adj" fmla="val 9241"/>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角丸四角形 57"/>
          <p:cNvSpPr/>
          <p:nvPr/>
        </p:nvSpPr>
        <p:spPr>
          <a:xfrm>
            <a:off x="344512" y="3607513"/>
            <a:ext cx="1746250" cy="387350"/>
          </a:xfrm>
          <a:prstGeom prst="roundRect">
            <a:avLst/>
          </a:prstGeom>
          <a:solidFill>
            <a:srgbClr val="006600"/>
          </a:solidFill>
          <a:ln>
            <a:solidFill>
              <a:schemeClr val="tx1">
                <a:lumMod val="50000"/>
                <a:lumOff val="50000"/>
              </a:schemeClr>
            </a:solidFill>
          </a:ln>
          <a:effectLst>
            <a:outerShdw blurRad="50800" dist="38100" dir="2700000" algn="tl" rotWithShape="0">
              <a:prstClr val="black">
                <a:alpha val="40000"/>
              </a:prstClr>
            </a:outerShdw>
          </a:effectLst>
        </p:spPr>
        <p:txBody>
          <a:bodyPr tIns="36000" bIns="36000">
            <a:spAutoFit/>
          </a:bodyPr>
          <a:lstStyle/>
          <a:p>
            <a:pPr algn="ctr">
              <a:defRPr/>
            </a:pPr>
            <a:r>
              <a:rPr lang="ja-JP" altLang="en-US" dirty="0">
                <a:solidFill>
                  <a:schemeClr val="bg1"/>
                </a:solidFill>
                <a:latin typeface="HGPｺﾞｼｯｸE" panose="020B0900000000000000" pitchFamily="50" charset="-128"/>
                <a:ea typeface="HGPｺﾞｼｯｸE" panose="020B0900000000000000" pitchFamily="50" charset="-128"/>
                <a:cs typeface="メイリオ" panose="020B0604030504040204" pitchFamily="50" charset="-128"/>
              </a:rPr>
              <a:t>解決手段</a:t>
            </a:r>
          </a:p>
        </p:txBody>
      </p:sp>
      <p:sp>
        <p:nvSpPr>
          <p:cNvPr id="12" name="右中かっこ 11"/>
          <p:cNvSpPr/>
          <p:nvPr/>
        </p:nvSpPr>
        <p:spPr>
          <a:xfrm rot="5400000">
            <a:off x="3540125" y="4899026"/>
            <a:ext cx="149225" cy="539750"/>
          </a:xfrm>
          <a:prstGeom prst="rightBrace">
            <a:avLst>
              <a:gd name="adj1" fmla="val 2591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89" name="正方形/長方形 12"/>
          <p:cNvSpPr>
            <a:spLocks noChangeArrowheads="1"/>
          </p:cNvSpPr>
          <p:nvPr/>
        </p:nvSpPr>
        <p:spPr bwMode="auto">
          <a:xfrm>
            <a:off x="2954338" y="5461457"/>
            <a:ext cx="2100822"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marL="179388" indent="-1793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ü"/>
            </a:pPr>
            <a:r>
              <a:rPr lang="ja-JP" altLang="en-US" sz="1600" dirty="0">
                <a:solidFill>
                  <a:srgbClr val="C00000"/>
                </a:solidFill>
                <a:latin typeface="HGPｺﾞｼｯｸE" panose="020B0900000000000000" pitchFamily="50" charset="-128"/>
                <a:ea typeface="HGPｺﾞｼｯｸE" panose="020B0900000000000000" pitchFamily="50" charset="-128"/>
              </a:rPr>
              <a:t>高効率洗浄選別技術</a:t>
            </a:r>
            <a:endParaRPr lang="ja-JP" altLang="en-US" sz="1600" dirty="0">
              <a:solidFill>
                <a:srgbClr val="C00000"/>
              </a:solidFill>
              <a:latin typeface="Arial" panose="020B0604020202020204" pitchFamily="34" charset="0"/>
            </a:endParaRPr>
          </a:p>
        </p:txBody>
      </p:sp>
      <p:sp>
        <p:nvSpPr>
          <p:cNvPr id="59" name="右中かっこ 58"/>
          <p:cNvSpPr/>
          <p:nvPr/>
        </p:nvSpPr>
        <p:spPr>
          <a:xfrm rot="5400000">
            <a:off x="6146800" y="4318001"/>
            <a:ext cx="149225" cy="1701800"/>
          </a:xfrm>
          <a:prstGeom prst="rightBrace">
            <a:avLst>
              <a:gd name="adj1" fmla="val 2591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91" name="正方形/長方形 59"/>
          <p:cNvSpPr>
            <a:spLocks noChangeArrowheads="1"/>
          </p:cNvSpPr>
          <p:nvPr/>
        </p:nvSpPr>
        <p:spPr bwMode="auto">
          <a:xfrm>
            <a:off x="5738813" y="5461457"/>
            <a:ext cx="14859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marL="179388" indent="-1793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ü"/>
            </a:pPr>
            <a:r>
              <a:rPr lang="ja-JP" altLang="en-US" sz="1600">
                <a:solidFill>
                  <a:srgbClr val="C00000"/>
                </a:solidFill>
                <a:latin typeface="HGPｺﾞｼｯｸE" panose="020B0900000000000000" pitchFamily="50" charset="-128"/>
                <a:ea typeface="HGPｺﾞｼｯｸE" panose="020B0900000000000000" pitchFamily="50" charset="-128"/>
              </a:rPr>
              <a:t>処方設計技術</a:t>
            </a:r>
            <a:endParaRPr lang="en-US" altLang="ja-JP" sz="1600">
              <a:solidFill>
                <a:srgbClr val="C00000"/>
              </a:solidFill>
              <a:latin typeface="HGPｺﾞｼｯｸE" panose="020B0900000000000000" pitchFamily="50" charset="-128"/>
              <a:ea typeface="HGPｺﾞｼｯｸE" panose="020B0900000000000000" pitchFamily="50" charset="-128"/>
            </a:endParaRPr>
          </a:p>
          <a:p>
            <a:pPr>
              <a:spcBef>
                <a:spcPct val="0"/>
              </a:spcBef>
              <a:buFont typeface="Wingdings" panose="05000000000000000000" pitchFamily="2" charset="2"/>
              <a:buChar char="ü"/>
            </a:pPr>
            <a:r>
              <a:rPr lang="ja-JP" altLang="en-US" sz="1600">
                <a:solidFill>
                  <a:srgbClr val="C00000"/>
                </a:solidFill>
                <a:latin typeface="HGPｺﾞｼｯｸE" panose="020B0900000000000000" pitchFamily="50" charset="-128"/>
                <a:ea typeface="HGPｺﾞｼｯｸE" panose="020B0900000000000000" pitchFamily="50" charset="-128"/>
              </a:rPr>
              <a:t>混練技術</a:t>
            </a:r>
            <a:endParaRPr lang="ja-JP" altLang="en-US" sz="1600">
              <a:solidFill>
                <a:srgbClr val="C00000"/>
              </a:solidFill>
              <a:latin typeface="Arial" panose="020B0604020202020204" pitchFamily="34" charset="0"/>
            </a:endParaRPr>
          </a:p>
        </p:txBody>
      </p:sp>
      <p:sp>
        <p:nvSpPr>
          <p:cNvPr id="2092" name="正方形/長方形 16"/>
          <p:cNvSpPr>
            <a:spLocks noChangeArrowheads="1"/>
          </p:cNvSpPr>
          <p:nvPr/>
        </p:nvSpPr>
        <p:spPr bwMode="auto">
          <a:xfrm>
            <a:off x="523875" y="5931614"/>
            <a:ext cx="8369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PｺﾞｼｯｸE" panose="020B0900000000000000" pitchFamily="50" charset="-128"/>
                <a:ea typeface="HGPｺﾞｼｯｸE" panose="020B0900000000000000" pitchFamily="50" charset="-128"/>
              </a:rPr>
              <a:t>1. </a:t>
            </a:r>
            <a:r>
              <a:rPr lang="ja-JP" altLang="en-US" sz="1200" dirty="0">
                <a:latin typeface="HGPｺﾞｼｯｸE" panose="020B0900000000000000" pitchFamily="50" charset="-128"/>
                <a:ea typeface="HGPｺﾞｼｯｸE" panose="020B0900000000000000" pitchFamily="50" charset="-128"/>
              </a:rPr>
              <a:t>多段階洗浄や高温洗浄を組み合わせることで高効率に不純物を除去する。</a:t>
            </a:r>
            <a:endParaRPr lang="en-US" altLang="ja-JP" sz="1200" dirty="0">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en-US" altLang="ja-JP" sz="1200" dirty="0">
                <a:latin typeface="HGPｺﾞｼｯｸE" panose="020B0900000000000000" pitchFamily="50" charset="-128"/>
                <a:ea typeface="HGPｺﾞｼｯｸE" panose="020B0900000000000000" pitchFamily="50" charset="-128"/>
              </a:rPr>
              <a:t>2. </a:t>
            </a:r>
            <a:r>
              <a:rPr lang="ja-JP" altLang="en-US" sz="1200" dirty="0">
                <a:latin typeface="HGPｺﾞｼｯｸE" panose="020B0900000000000000" pitchFamily="50" charset="-128"/>
                <a:ea typeface="HGPｺﾞｼｯｸE" panose="020B0900000000000000" pitchFamily="50" charset="-128"/>
              </a:rPr>
              <a:t>材料の処方設計技術と混練技術の融合により、物性劣化を補いかつ高機能化する。</a:t>
            </a:r>
            <a:endParaRPr lang="en-US" altLang="ja-JP" sz="1200" dirty="0">
              <a:latin typeface="HGPｺﾞｼｯｸE" panose="020B0900000000000000" pitchFamily="50" charset="-128"/>
              <a:ea typeface="HGPｺﾞｼｯｸE" panose="020B0900000000000000" pitchFamily="50" charset="-128"/>
            </a:endParaRPr>
          </a:p>
        </p:txBody>
      </p:sp>
      <p:sp>
        <p:nvSpPr>
          <p:cNvPr id="2093" name="正方形/長方形 60"/>
          <p:cNvSpPr>
            <a:spLocks noChangeArrowheads="1"/>
          </p:cNvSpPr>
          <p:nvPr/>
        </p:nvSpPr>
        <p:spPr bwMode="auto">
          <a:xfrm>
            <a:off x="304800" y="750750"/>
            <a:ext cx="8731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プラスチックの再生材料は低環境負荷である反面、材料の劣化を伴う</a:t>
            </a:r>
            <a:r>
              <a:rPr lang="ja-JP" altLang="en-US" sz="1400" u="sng" dirty="0">
                <a:latin typeface="HGPｺﾞｼｯｸE" panose="020B0900000000000000" pitchFamily="50" charset="-128"/>
                <a:ea typeface="HGPｺﾞｼｯｸE" panose="020B0900000000000000" pitchFamily="50" charset="-128"/>
              </a:rPr>
              <a:t>。</a:t>
            </a:r>
            <a:r>
              <a:rPr lang="en-US" altLang="ja-JP" sz="1400" u="sng" dirty="0">
                <a:latin typeface="HGPｺﾞｼｯｸE" panose="020B0900000000000000" pitchFamily="50" charset="-128"/>
                <a:ea typeface="HGPｺﾞｼｯｸE" panose="020B0900000000000000" pitchFamily="50" charset="-128"/>
              </a:rPr>
              <a:t> </a:t>
            </a:r>
            <a:r>
              <a:rPr lang="ja-JP" altLang="en-US" sz="1400" u="sng" dirty="0">
                <a:solidFill>
                  <a:srgbClr val="0000FF"/>
                </a:solidFill>
                <a:latin typeface="HGPｺﾞｼｯｸE" panose="020B0900000000000000" pitchFamily="50" charset="-128"/>
                <a:ea typeface="HGPｺﾞｼｯｸE" panose="020B0900000000000000" pitchFamily="50" charset="-128"/>
              </a:rPr>
              <a:t>精密機器用材料には高い環境性と機能性を低コスト</a:t>
            </a:r>
            <a:r>
              <a:rPr lang="ja-JP" altLang="en-US" sz="1400" dirty="0">
                <a:latin typeface="HGPｺﾞｼｯｸE" panose="020B0900000000000000" pitchFamily="50" charset="-128"/>
                <a:ea typeface="HGPｺﾞｼｯｸE" panose="020B0900000000000000" pitchFamily="50" charset="-128"/>
              </a:rPr>
              <a:t>で実現することが必須であり、</a:t>
            </a:r>
            <a:r>
              <a:rPr lang="ja-JP" altLang="en-US" sz="1400" u="sng" dirty="0">
                <a:solidFill>
                  <a:srgbClr val="C00000"/>
                </a:solidFill>
                <a:latin typeface="HGPｺﾞｼｯｸE" panose="020B0900000000000000" pitchFamily="50" charset="-128"/>
                <a:ea typeface="HGPｺﾞｼｯｸE" panose="020B0900000000000000" pitchFamily="50" charset="-128"/>
              </a:rPr>
              <a:t>その実現には高い技術力が必要である。</a:t>
            </a:r>
            <a:endParaRPr lang="en-US" altLang="ja-JP" sz="1400" u="sng" dirty="0">
              <a:solidFill>
                <a:srgbClr val="C00000"/>
              </a:solidFill>
              <a:latin typeface="HGPｺﾞｼｯｸE" panose="020B0900000000000000" pitchFamily="50" charset="-128"/>
              <a:ea typeface="HGPｺﾞｼｯｸE" panose="020B0900000000000000" pitchFamily="50" charset="-128"/>
            </a:endParaRPr>
          </a:p>
        </p:txBody>
      </p:sp>
      <p:sp>
        <p:nvSpPr>
          <p:cNvPr id="19" name="四角形吹き出し 18"/>
          <p:cNvSpPr/>
          <p:nvPr/>
        </p:nvSpPr>
        <p:spPr>
          <a:xfrm>
            <a:off x="7804150" y="5502732"/>
            <a:ext cx="942975" cy="554038"/>
          </a:xfrm>
          <a:prstGeom prst="wedgeRectCallout">
            <a:avLst>
              <a:gd name="adj1" fmla="val 25649"/>
              <a:gd name="adj2" fmla="val -95677"/>
            </a:avLst>
          </a:prstGeom>
          <a:solidFill>
            <a:schemeClr val="bg1"/>
          </a:solidFill>
          <a:ln>
            <a:solidFill>
              <a:schemeClr val="tx1">
                <a:lumMod val="95000"/>
                <a:lumOff val="5000"/>
              </a:schemeClr>
            </a:solidFill>
          </a:ln>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ja-JP" altLang="en-US" sz="1000" dirty="0">
                <a:latin typeface="HGPｺﾞｼｯｸE" panose="020B0900000000000000" pitchFamily="50" charset="-128"/>
                <a:ea typeface="HGPｺﾞｼｯｸE" panose="020B0900000000000000" pitchFamily="50" charset="-128"/>
              </a:rPr>
              <a:t>・消耗品容器</a:t>
            </a:r>
            <a:endParaRPr lang="en-US" altLang="ja-JP" sz="1000" dirty="0">
              <a:latin typeface="HGPｺﾞｼｯｸE" panose="020B0900000000000000" pitchFamily="50" charset="-128"/>
              <a:ea typeface="HGPｺﾞｼｯｸE" panose="020B0900000000000000" pitchFamily="50" charset="-128"/>
            </a:endParaRPr>
          </a:p>
          <a:p>
            <a:pPr eaLnBrk="1" fontAlgn="auto" hangingPunct="1">
              <a:spcBef>
                <a:spcPts val="0"/>
              </a:spcBef>
              <a:spcAft>
                <a:spcPts val="0"/>
              </a:spcAft>
              <a:defRPr/>
            </a:pPr>
            <a:r>
              <a:rPr lang="ja-JP" altLang="en-US" sz="1000" dirty="0">
                <a:latin typeface="HGPｺﾞｼｯｸE" panose="020B0900000000000000" pitchFamily="50" charset="-128"/>
                <a:ea typeface="HGPｺﾞｼｯｸE" panose="020B0900000000000000" pitchFamily="50" charset="-128"/>
              </a:rPr>
              <a:t>・外装部品</a:t>
            </a:r>
            <a:endParaRPr lang="en-US" altLang="ja-JP" sz="1000" dirty="0">
              <a:latin typeface="HGPｺﾞｼｯｸE" panose="020B0900000000000000" pitchFamily="50" charset="-128"/>
              <a:ea typeface="HGPｺﾞｼｯｸE" panose="020B0900000000000000" pitchFamily="50" charset="-128"/>
            </a:endParaRPr>
          </a:p>
          <a:p>
            <a:pPr eaLnBrk="1" fontAlgn="auto" hangingPunct="1">
              <a:spcBef>
                <a:spcPts val="0"/>
              </a:spcBef>
              <a:spcAft>
                <a:spcPts val="0"/>
              </a:spcAft>
              <a:defRPr/>
            </a:pPr>
            <a:r>
              <a:rPr lang="ja-JP" altLang="en-US" sz="1000" dirty="0">
                <a:latin typeface="HGPｺﾞｼｯｸE" panose="020B0900000000000000" pitchFamily="50" charset="-128"/>
                <a:ea typeface="HGPｺﾞｼｯｸE" panose="020B0900000000000000" pitchFamily="50" charset="-128"/>
              </a:rPr>
              <a:t>・内装部品</a:t>
            </a:r>
            <a:endParaRPr lang="en-US" altLang="ja-JP" sz="1000" dirty="0">
              <a:latin typeface="HGPｺﾞｼｯｸE" panose="020B0900000000000000" pitchFamily="50" charset="-128"/>
              <a:ea typeface="HGPｺﾞｼｯｸE" panose="020B0900000000000000" pitchFamily="50" charset="-128"/>
            </a:endParaRPr>
          </a:p>
        </p:txBody>
      </p:sp>
      <p:pic>
        <p:nvPicPr>
          <p:cNvPr id="51" name="图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27083" cy="460372"/>
          </a:xfrm>
          <a:prstGeom prst="rect">
            <a:avLst/>
          </a:prstGeom>
          <a:noFill/>
          <a:ln>
            <a:noFill/>
          </a:ln>
        </p:spPr>
      </p:pic>
      <p:pic>
        <p:nvPicPr>
          <p:cNvPr id="52" name="図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1803" y="1"/>
            <a:ext cx="802699" cy="466294"/>
          </a:xfrm>
          <a:prstGeom prst="rect">
            <a:avLst/>
          </a:prstGeom>
        </p:spPr>
      </p:pic>
      <p:sp>
        <p:nvSpPr>
          <p:cNvPr id="56"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335739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6431975"/>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lang="ja-JP" altLang="en-US" sz="1400" dirty="0">
              <a:latin typeface="Gungsuh" panose="02030600000101010101" pitchFamily="18" charset="-127"/>
              <a:ea typeface="Gungsuh" panose="02030600000101010101" pitchFamily="18" charset="-127"/>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84555" y="4339771"/>
            <a:ext cx="1550611" cy="1294214"/>
          </a:xfrm>
          <a:prstGeom prst="rect">
            <a:avLst/>
          </a:prstGeom>
        </p:spPr>
      </p:pic>
      <p:sp>
        <p:nvSpPr>
          <p:cNvPr id="30" name="角丸四角形 49"/>
          <p:cNvSpPr/>
          <p:nvPr/>
        </p:nvSpPr>
        <p:spPr>
          <a:xfrm>
            <a:off x="4871922" y="5981897"/>
            <a:ext cx="1068754" cy="27671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HDT</a:t>
            </a:r>
            <a:endParaRPr lang="ja-JP" altLang="en-US" sz="1100" dirty="0">
              <a:solidFill>
                <a:schemeClr val="tx1"/>
              </a:solidFill>
            </a:endParaRPr>
          </a:p>
        </p:txBody>
      </p:sp>
      <p:pic>
        <p:nvPicPr>
          <p:cNvPr id="4" name="图片 3" descr="图片包含 屏幕截图&#10;&#10;描述已自动生成">
            <a:extLst>
              <a:ext uri="{FF2B5EF4-FFF2-40B4-BE49-F238E27FC236}">
                <a16:creationId xmlns:a16="http://schemas.microsoft.com/office/drawing/2014/main" id="{29B193CD-31CE-8344-929E-5F14999935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790" y="1105149"/>
            <a:ext cx="9501808" cy="5640100"/>
          </a:xfrm>
          <a:prstGeom prst="rect">
            <a:avLst/>
          </a:prstGeom>
        </p:spPr>
      </p:pic>
      <p:sp>
        <p:nvSpPr>
          <p:cNvPr id="9" name="平行四边形 8">
            <a:extLst>
              <a:ext uri="{FF2B5EF4-FFF2-40B4-BE49-F238E27FC236}">
                <a16:creationId xmlns:a16="http://schemas.microsoft.com/office/drawing/2014/main" id="{0868EE7F-4899-C643-83DF-A840B1331546}"/>
              </a:ext>
            </a:extLst>
          </p:cNvPr>
          <p:cNvSpPr/>
          <p:nvPr/>
        </p:nvSpPr>
        <p:spPr>
          <a:xfrm>
            <a:off x="4964687" y="1131653"/>
            <a:ext cx="3410686" cy="5214073"/>
          </a:xfrm>
          <a:prstGeom prst="parallelogram">
            <a:avLst>
              <a:gd name="adj" fmla="val 5569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平行四边形 54">
            <a:extLst>
              <a:ext uri="{FF2B5EF4-FFF2-40B4-BE49-F238E27FC236}">
                <a16:creationId xmlns:a16="http://schemas.microsoft.com/office/drawing/2014/main" id="{680F5CC8-608C-184B-9AED-041AE9E892D8}"/>
              </a:ext>
            </a:extLst>
          </p:cNvPr>
          <p:cNvSpPr/>
          <p:nvPr/>
        </p:nvSpPr>
        <p:spPr>
          <a:xfrm>
            <a:off x="5839332" y="1056214"/>
            <a:ext cx="3304668" cy="5289078"/>
          </a:xfrm>
          <a:prstGeom prst="parallelogram">
            <a:avLst>
              <a:gd name="adj" fmla="val 5569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9" name="图片 58">
            <a:extLst>
              <a:ext uri="{FF2B5EF4-FFF2-40B4-BE49-F238E27FC236}">
                <a16:creationId xmlns:a16="http://schemas.microsoft.com/office/drawing/2014/main" id="{B255F7C3-0129-0043-82D2-D439CB8588A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35668" y="1603514"/>
            <a:ext cx="2381463" cy="1599506"/>
          </a:xfrm>
          <a:prstGeom prst="round2DiagRect">
            <a:avLst>
              <a:gd name="adj1" fmla="val 16667"/>
              <a:gd name="adj2" fmla="val 50000"/>
            </a:avLst>
          </a:prstGeom>
        </p:spPr>
      </p:pic>
      <p:sp>
        <p:nvSpPr>
          <p:cNvPr id="12" name="矩形 11">
            <a:extLst>
              <a:ext uri="{FF2B5EF4-FFF2-40B4-BE49-F238E27FC236}">
                <a16:creationId xmlns:a16="http://schemas.microsoft.com/office/drawing/2014/main" id="{165D1C60-10C6-0A4F-BB8E-01674BE1AA9F}"/>
              </a:ext>
            </a:extLst>
          </p:cNvPr>
          <p:cNvSpPr/>
          <p:nvPr/>
        </p:nvSpPr>
        <p:spPr>
          <a:xfrm>
            <a:off x="0" y="35698"/>
            <a:ext cx="4315781" cy="461665"/>
          </a:xfrm>
          <a:prstGeom prst="rect">
            <a:avLst/>
          </a:prstGeom>
        </p:spPr>
        <p:txBody>
          <a:bodyPr wrap="square">
            <a:spAutoFit/>
          </a:bodyPr>
          <a:lstStyle/>
          <a:p>
            <a:r>
              <a:rPr lang="ja-JP" altLang="en-US" sz="2400" dirty="0">
                <a:solidFill>
                  <a:schemeClr val="bg2">
                    <a:lumMod val="50000"/>
                  </a:schemeClr>
                </a:solidFill>
              </a:rPr>
              <a:t>マレーシアマザー工場設備概要</a:t>
            </a:r>
            <a:endParaRPr lang="zh-CN" altLang="en-US" sz="2400" dirty="0">
              <a:solidFill>
                <a:schemeClr val="bg2">
                  <a:lumMod val="50000"/>
                </a:schemeClr>
              </a:solidFill>
            </a:endParaRPr>
          </a:p>
        </p:txBody>
      </p:sp>
      <p:sp>
        <p:nvSpPr>
          <p:cNvPr id="13" name="正方形/長方形 11">
            <a:extLst>
              <a:ext uri="{FF2B5EF4-FFF2-40B4-BE49-F238E27FC236}">
                <a16:creationId xmlns:a16="http://schemas.microsoft.com/office/drawing/2014/main" id="{3121142C-71BF-6A49-B756-5F98E767DA0F}"/>
              </a:ext>
            </a:extLst>
          </p:cNvPr>
          <p:cNvSpPr/>
          <p:nvPr/>
        </p:nvSpPr>
        <p:spPr>
          <a:xfrm>
            <a:off x="96897" y="452443"/>
            <a:ext cx="8804434" cy="697627"/>
          </a:xfrm>
          <a:prstGeom prst="rect">
            <a:avLst/>
          </a:prstGeom>
        </p:spPr>
        <p:txBody>
          <a:bodyPr wrap="square">
            <a:spAutoFit/>
          </a:bodyPr>
          <a:lstStyle/>
          <a:p>
            <a:pPr hangingPunct="0">
              <a:spcBef>
                <a:spcPts val="400"/>
              </a:spcBef>
              <a:defRPr/>
            </a:pPr>
            <a:r>
              <a:rPr lang="ja-JP" altLang="en-US" dirty="0"/>
              <a:t>開発機能を持って、機能を強化した高付加価値のあるリサイクル原料生産し、</a:t>
            </a:r>
            <a:endParaRPr lang="en-US" altLang="ja-JP" dirty="0"/>
          </a:p>
          <a:p>
            <a:pPr hangingPunct="0">
              <a:spcBef>
                <a:spcPts val="400"/>
              </a:spcBef>
              <a:defRPr/>
            </a:pPr>
            <a:r>
              <a:rPr lang="ja-JP" altLang="en-US" dirty="0"/>
              <a:t>オートメーションが進んだ最先端工場を目指します。</a:t>
            </a:r>
            <a:endParaRPr lang="en-US" altLang="ja-JP" dirty="0"/>
          </a:p>
        </p:txBody>
      </p:sp>
      <p:sp>
        <p:nvSpPr>
          <p:cNvPr id="14" name="正方形/長方形 48">
            <a:extLst>
              <a:ext uri="{FF2B5EF4-FFF2-40B4-BE49-F238E27FC236}">
                <a16:creationId xmlns:a16="http://schemas.microsoft.com/office/drawing/2014/main" id="{BB8124FC-BC2E-F94D-9A1B-4E25376731A1}"/>
              </a:ext>
            </a:extLst>
          </p:cNvPr>
          <p:cNvSpPr/>
          <p:nvPr/>
        </p:nvSpPr>
        <p:spPr>
          <a:xfrm>
            <a:off x="4871922" y="3710789"/>
            <a:ext cx="4501350" cy="307777"/>
          </a:xfrm>
          <a:prstGeom prst="rect">
            <a:avLst/>
          </a:prstGeom>
        </p:spPr>
        <p:txBody>
          <a:bodyPr wrap="square">
            <a:spAutoFit/>
          </a:bodyPr>
          <a:lstStyle/>
          <a:p>
            <a:pPr defTabSz="844083"/>
            <a:r>
              <a:rPr lang="en-US" altLang="zh-CN" sz="1200" b="1" dirty="0" err="1">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活用しデジタルマニュファクチュアリング</a:t>
            </a:r>
            <a:r>
              <a:rPr lang="ja-JP" altLang="en-US" sz="1400" b="1" kern="0" dirty="0">
                <a:latin typeface="メイリオ" panose="020B0604030504040204" pitchFamily="50" charset="-128"/>
                <a:ea typeface="メイリオ" panose="020B0604030504040204" pitchFamily="50" charset="-128"/>
                <a:cs typeface="メイリオ" panose="020B0604030504040204" pitchFamily="50" charset="-128"/>
              </a:rPr>
              <a:t>目指す姿</a:t>
            </a:r>
            <a:endParaRPr lang="en-US" altLang="ja-JP" sz="14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55">
            <a:extLst>
              <a:ext uri="{FF2B5EF4-FFF2-40B4-BE49-F238E27FC236}">
                <a16:creationId xmlns:a16="http://schemas.microsoft.com/office/drawing/2014/main" id="{DA10DE75-DA8C-1848-A533-3B1F3D6D37B7}"/>
              </a:ext>
            </a:extLst>
          </p:cNvPr>
          <p:cNvSpPr/>
          <p:nvPr/>
        </p:nvSpPr>
        <p:spPr bwMode="auto">
          <a:xfrm>
            <a:off x="5057451" y="4126976"/>
            <a:ext cx="3698053" cy="1636764"/>
          </a:xfrm>
          <a:prstGeom prst="roundRect">
            <a:avLst/>
          </a:prstGeom>
          <a:solidFill>
            <a:srgbClr val="3366FF"/>
          </a:solidFill>
          <a:ln w="38100" algn="ctr">
            <a:noFill/>
            <a:miter lim="800000"/>
            <a:headEnd/>
            <a:tailEnd/>
          </a:ln>
        </p:spPr>
        <p:txBody>
          <a:bodyPr anchor="ctr"/>
          <a:lstStyle>
            <a:lvl1pPr>
              <a:defRPr kumimoji="1" sz="1600">
                <a:solidFill>
                  <a:schemeClr val="tx1"/>
                </a:solidFill>
                <a:latin typeface="Microsoft Sans Serif" pitchFamily="34" charset="0"/>
                <a:ea typeface="HGPｺﾞｼｯｸE" pitchFamily="50" charset="-128"/>
              </a:defRPr>
            </a:lvl1pPr>
            <a:lvl2pPr marL="742950" indent="-285750">
              <a:defRPr kumimoji="1" sz="1600">
                <a:solidFill>
                  <a:schemeClr val="tx1"/>
                </a:solidFill>
                <a:latin typeface="Microsoft Sans Serif" pitchFamily="34" charset="0"/>
                <a:ea typeface="HGPｺﾞｼｯｸE" pitchFamily="50" charset="-128"/>
              </a:defRPr>
            </a:lvl2pPr>
            <a:lvl3pPr marL="1143000" indent="-228600">
              <a:defRPr kumimoji="1" sz="1600">
                <a:solidFill>
                  <a:schemeClr val="tx1"/>
                </a:solidFill>
                <a:latin typeface="Microsoft Sans Serif" pitchFamily="34" charset="0"/>
                <a:ea typeface="HGPｺﾞｼｯｸE" pitchFamily="50" charset="-128"/>
              </a:defRPr>
            </a:lvl3pPr>
            <a:lvl4pPr marL="1600200" indent="-228600">
              <a:defRPr kumimoji="1" sz="1600">
                <a:solidFill>
                  <a:schemeClr val="tx1"/>
                </a:solidFill>
                <a:latin typeface="Microsoft Sans Serif" pitchFamily="34" charset="0"/>
                <a:ea typeface="HGPｺﾞｼｯｸE" pitchFamily="50" charset="-128"/>
              </a:defRPr>
            </a:lvl4pPr>
            <a:lvl5pPr marL="2057400" indent="-228600">
              <a:defRPr kumimoji="1" sz="1600">
                <a:solidFill>
                  <a:schemeClr val="tx1"/>
                </a:solidFill>
                <a:latin typeface="Microsoft Sans Serif" pitchFamily="34" charset="0"/>
                <a:ea typeface="HGPｺﾞｼｯｸE" pitchFamily="50" charset="-128"/>
              </a:defRPr>
            </a:lvl5pPr>
            <a:lvl6pPr marL="2514600" indent="-228600" eaLnBrk="0" fontAlgn="base" hangingPunct="0">
              <a:spcBef>
                <a:spcPct val="0"/>
              </a:spcBef>
              <a:spcAft>
                <a:spcPct val="0"/>
              </a:spcAft>
              <a:defRPr kumimoji="1" sz="1600">
                <a:solidFill>
                  <a:schemeClr val="tx1"/>
                </a:solidFill>
                <a:latin typeface="Microsoft Sans Serif" pitchFamily="34" charset="0"/>
                <a:ea typeface="HGPｺﾞｼｯｸE" pitchFamily="50" charset="-128"/>
              </a:defRPr>
            </a:lvl6pPr>
            <a:lvl7pPr marL="2971800" indent="-228600" eaLnBrk="0" fontAlgn="base" hangingPunct="0">
              <a:spcBef>
                <a:spcPct val="0"/>
              </a:spcBef>
              <a:spcAft>
                <a:spcPct val="0"/>
              </a:spcAft>
              <a:defRPr kumimoji="1" sz="1600">
                <a:solidFill>
                  <a:schemeClr val="tx1"/>
                </a:solidFill>
                <a:latin typeface="Microsoft Sans Serif" pitchFamily="34" charset="0"/>
                <a:ea typeface="HGPｺﾞｼｯｸE" pitchFamily="50" charset="-128"/>
              </a:defRPr>
            </a:lvl7pPr>
            <a:lvl8pPr marL="3429000" indent="-228600" eaLnBrk="0" fontAlgn="base" hangingPunct="0">
              <a:spcBef>
                <a:spcPct val="0"/>
              </a:spcBef>
              <a:spcAft>
                <a:spcPct val="0"/>
              </a:spcAft>
              <a:defRPr kumimoji="1" sz="1600">
                <a:solidFill>
                  <a:schemeClr val="tx1"/>
                </a:solidFill>
                <a:latin typeface="Microsoft Sans Serif" pitchFamily="34" charset="0"/>
                <a:ea typeface="HGPｺﾞｼｯｸE" pitchFamily="50" charset="-128"/>
              </a:defRPr>
            </a:lvl8pPr>
            <a:lvl9pPr marL="3886200" indent="-228600" eaLnBrk="0" fontAlgn="base" hangingPunct="0">
              <a:spcBef>
                <a:spcPct val="0"/>
              </a:spcBef>
              <a:spcAft>
                <a:spcPct val="0"/>
              </a:spcAft>
              <a:defRPr kumimoji="1" sz="1600">
                <a:solidFill>
                  <a:schemeClr val="tx1"/>
                </a:solidFill>
                <a:latin typeface="Microsoft Sans Serif" pitchFamily="34" charset="0"/>
                <a:ea typeface="HGPｺﾞｼｯｸE" pitchFamily="50" charset="-128"/>
              </a:defRPr>
            </a:lvl9pPr>
          </a:lstStyle>
          <a:p>
            <a:pPr>
              <a:defRPr/>
            </a:pPr>
            <a:r>
              <a:rPr lang="ja-JP" altLang="en-US" sz="1292"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■人に</a:t>
            </a:r>
            <a:r>
              <a:rPr kumimoji="0" lang="ja-JP" altLang="en-US"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依存しないモノづくりが実践出来ている状態</a:t>
            </a:r>
            <a:endParaRPr kumimoji="0" lang="en-US" altLang="ja-JP"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■拠点を跨いだ品質向上</a:t>
            </a:r>
            <a:r>
              <a:rPr kumimoji="0" lang="en-US" altLang="ja-JP"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管理が出来ている状態</a:t>
            </a:r>
            <a:endParaRPr kumimoji="0" lang="en-US" altLang="ja-JP" sz="1292"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92"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■素原料～製品出荷までの全プロセスでの生産性</a:t>
            </a:r>
            <a:r>
              <a:rPr lang="en-US" altLang="ja-JP" sz="1292"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品質を向上させる仕組みの構築</a:t>
            </a:r>
            <a:endParaRPr lang="en-US" altLang="ja-JP" sz="1292"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348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365037-42E7-7648-9F46-8D71CE5C2C23}"/>
              </a:ext>
            </a:extLst>
          </p:cNvPr>
          <p:cNvSpPr>
            <a:spLocks noGrp="1"/>
          </p:cNvSpPr>
          <p:nvPr>
            <p:ph type="title"/>
          </p:nvPr>
        </p:nvSpPr>
        <p:spPr>
          <a:xfrm>
            <a:off x="117817" y="403384"/>
            <a:ext cx="7052310" cy="637950"/>
          </a:xfrm>
        </p:spPr>
        <p:txBody>
          <a:bodyPr>
            <a:normAutofit/>
          </a:bodyPr>
          <a:lstStyle/>
          <a:p>
            <a:r>
              <a:rPr kumimoji="1" lang="ja-JP" altLang="en-US" sz="3200" dirty="0"/>
              <a:t>取り扱い樹脂</a:t>
            </a:r>
            <a:endParaRPr kumimoji="1" lang="zh-CN" altLang="en-US" sz="3200" dirty="0"/>
          </a:p>
        </p:txBody>
      </p:sp>
      <p:sp>
        <p:nvSpPr>
          <p:cNvPr id="3" name="文本框 2">
            <a:extLst>
              <a:ext uri="{FF2B5EF4-FFF2-40B4-BE49-F238E27FC236}">
                <a16:creationId xmlns:a16="http://schemas.microsoft.com/office/drawing/2014/main" id="{5F5E3C7C-1763-D14E-9B6C-982B35BCDBB3}"/>
              </a:ext>
            </a:extLst>
          </p:cNvPr>
          <p:cNvSpPr txBox="1"/>
          <p:nvPr/>
        </p:nvSpPr>
        <p:spPr>
          <a:xfrm>
            <a:off x="183319" y="1000540"/>
            <a:ext cx="6921305" cy="646331"/>
          </a:xfrm>
          <a:prstGeom prst="rect">
            <a:avLst/>
          </a:prstGeom>
          <a:noFill/>
        </p:spPr>
        <p:txBody>
          <a:bodyPr wrap="square" rtlCol="0">
            <a:spAutoFit/>
          </a:bodyPr>
          <a:lstStyle/>
          <a:p>
            <a:r>
              <a:rPr kumimoji="1" lang="en-US" altLang="ja-JP" b="1" dirty="0">
                <a:solidFill>
                  <a:srgbClr val="0432FF"/>
                </a:solidFill>
              </a:rPr>
              <a:t>PP</a:t>
            </a:r>
            <a:r>
              <a:rPr kumimoji="1" lang="ja-JP" altLang="en-US" b="1" dirty="0">
                <a:solidFill>
                  <a:srgbClr val="0432FF"/>
                </a:solidFill>
              </a:rPr>
              <a:t>・</a:t>
            </a:r>
            <a:r>
              <a:rPr kumimoji="1" lang="en-US" altLang="ja-JP" b="1" dirty="0">
                <a:solidFill>
                  <a:srgbClr val="0432FF"/>
                </a:solidFill>
              </a:rPr>
              <a:t>HDPE</a:t>
            </a:r>
            <a:r>
              <a:rPr lang="ja-JP" altLang="en-US" b="1" dirty="0">
                <a:solidFill>
                  <a:srgbClr val="0432FF"/>
                </a:solidFill>
              </a:rPr>
              <a:t>・</a:t>
            </a:r>
            <a:r>
              <a:rPr lang="en-US" altLang="ja-JP" b="1" dirty="0">
                <a:solidFill>
                  <a:srgbClr val="0432FF"/>
                </a:solidFill>
              </a:rPr>
              <a:t>PC</a:t>
            </a:r>
            <a:r>
              <a:rPr lang="ja-JP" altLang="en-US" b="1" dirty="0">
                <a:solidFill>
                  <a:srgbClr val="0432FF"/>
                </a:solidFill>
              </a:rPr>
              <a:t>・</a:t>
            </a:r>
            <a:r>
              <a:rPr kumimoji="1" lang="en-US" altLang="ja-JP" b="1" dirty="0">
                <a:solidFill>
                  <a:srgbClr val="0432FF"/>
                </a:solidFill>
              </a:rPr>
              <a:t>ABS</a:t>
            </a:r>
            <a:r>
              <a:rPr lang="ja-JP" altLang="en-US" b="1" dirty="0">
                <a:solidFill>
                  <a:srgbClr val="0432FF"/>
                </a:solidFill>
              </a:rPr>
              <a:t>・</a:t>
            </a:r>
            <a:r>
              <a:rPr lang="en-US" altLang="ja-JP" b="1" dirty="0">
                <a:solidFill>
                  <a:srgbClr val="0432FF"/>
                </a:solidFill>
              </a:rPr>
              <a:t>PA</a:t>
            </a:r>
            <a:r>
              <a:rPr lang="ja-JP" altLang="en-US" b="1" dirty="0">
                <a:solidFill>
                  <a:srgbClr val="0432FF"/>
                </a:solidFill>
              </a:rPr>
              <a:t>・</a:t>
            </a:r>
            <a:r>
              <a:rPr kumimoji="1" lang="en-US" altLang="ja-JP" b="1" dirty="0">
                <a:solidFill>
                  <a:srgbClr val="0432FF"/>
                </a:solidFill>
              </a:rPr>
              <a:t>POM</a:t>
            </a:r>
            <a:r>
              <a:rPr lang="ja-JP" altLang="en-US" b="1" dirty="0">
                <a:solidFill>
                  <a:srgbClr val="0432FF"/>
                </a:solidFill>
              </a:rPr>
              <a:t>・</a:t>
            </a:r>
            <a:r>
              <a:rPr lang="en-US" altLang="ja-JP" b="1" dirty="0">
                <a:solidFill>
                  <a:srgbClr val="0432FF"/>
                </a:solidFill>
              </a:rPr>
              <a:t>PBT</a:t>
            </a:r>
            <a:r>
              <a:rPr lang="ja-JP" altLang="en-US" b="1" dirty="0">
                <a:solidFill>
                  <a:srgbClr val="0432FF"/>
                </a:solidFill>
              </a:rPr>
              <a:t>・</a:t>
            </a:r>
            <a:r>
              <a:rPr kumimoji="1" lang="en-US" altLang="ja-JP" b="1" dirty="0">
                <a:solidFill>
                  <a:srgbClr val="0432FF"/>
                </a:solidFill>
              </a:rPr>
              <a:t>PMMA</a:t>
            </a:r>
            <a:r>
              <a:rPr kumimoji="1" lang="ja-JP" altLang="en-US" b="1" dirty="0">
                <a:solidFill>
                  <a:srgbClr val="0432FF"/>
                </a:solidFill>
              </a:rPr>
              <a:t>（色、荷姿不問）</a:t>
            </a:r>
            <a:endParaRPr kumimoji="1" lang="en-US" altLang="ja-JP" b="1" dirty="0">
              <a:solidFill>
                <a:srgbClr val="0432FF"/>
              </a:solidFill>
            </a:endParaRPr>
          </a:p>
          <a:p>
            <a:endParaRPr kumimoji="1" lang="zh-CN" altLang="en-US" b="1" dirty="0">
              <a:solidFill>
                <a:srgbClr val="0432FF"/>
              </a:solidFill>
            </a:endParaRPr>
          </a:p>
        </p:txBody>
      </p:sp>
      <p:sp>
        <p:nvSpPr>
          <p:cNvPr id="4" name="正方形/長方形 19">
            <a:extLst>
              <a:ext uri="{FF2B5EF4-FFF2-40B4-BE49-F238E27FC236}">
                <a16:creationId xmlns:a16="http://schemas.microsoft.com/office/drawing/2014/main" id="{E5DCA087-257F-0147-A693-ACACFC964AFE}"/>
              </a:ext>
            </a:extLst>
          </p:cNvPr>
          <p:cNvSpPr/>
          <p:nvPr/>
        </p:nvSpPr>
        <p:spPr>
          <a:xfrm>
            <a:off x="0" y="6431973"/>
            <a:ext cx="9144000" cy="426027"/>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ln w="0"/>
                <a:solidFill>
                  <a:schemeClr val="tx1"/>
                </a:solidFill>
                <a:effectLst>
                  <a:outerShdw blurRad="38100" dist="19050" dir="2700000" algn="tl" rotWithShape="0">
                    <a:schemeClr val="dk1">
                      <a:alpha val="40000"/>
                    </a:schemeClr>
                  </a:outerShdw>
                </a:effectLst>
              </a:rPr>
              <a:t>Ｃｒｅａｔｉｎｇ　Ｓｈａｒｅｄ　Ｖａｌｕｅ</a:t>
            </a:r>
            <a:endParaRPr kumimoji="1" lang="ja-JP" altLang="en-US" sz="1400" dirty="0">
              <a:latin typeface="Gungsuh" panose="02030600000101010101" pitchFamily="18" charset="-127"/>
              <a:ea typeface="Gungsuh" panose="02030600000101010101" pitchFamily="18" charset="-127"/>
            </a:endParaRPr>
          </a:p>
        </p:txBody>
      </p:sp>
      <p:sp>
        <p:nvSpPr>
          <p:cNvPr id="5" name="正方形/長方形 1">
            <a:extLst>
              <a:ext uri="{FF2B5EF4-FFF2-40B4-BE49-F238E27FC236}">
                <a16:creationId xmlns:a16="http://schemas.microsoft.com/office/drawing/2014/main" id="{F23F86CB-6F91-0A49-9B55-0BBECA75E937}"/>
              </a:ext>
            </a:extLst>
          </p:cNvPr>
          <p:cNvSpPr/>
          <p:nvPr/>
        </p:nvSpPr>
        <p:spPr>
          <a:xfrm>
            <a:off x="0" y="1"/>
            <a:ext cx="9144000" cy="375814"/>
          </a:xfrm>
          <a:prstGeom prst="rect">
            <a:avLst/>
          </a:prstGeom>
          <a:gradFill>
            <a:gsLst>
              <a:gs pos="3000">
                <a:srgbClr val="99FF66"/>
              </a:gs>
              <a:gs pos="100000">
                <a:srgbClr val="CCECFF"/>
              </a:gs>
              <a:gs pos="74000">
                <a:srgbClr val="CCECFF"/>
              </a:gs>
            </a:gsLst>
            <a:path path="circle">
              <a:fillToRect l="90000" t="110000" r="10000" b="-1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400" dirty="0">
              <a:latin typeface="Gungsuh" panose="02030600000101010101" pitchFamily="18" charset="-127"/>
              <a:ea typeface="Gungsuh" panose="02030600000101010101" pitchFamily="18" charset="-127"/>
            </a:endParaRPr>
          </a:p>
        </p:txBody>
      </p:sp>
      <p:pic>
        <p:nvPicPr>
          <p:cNvPr id="6" name="图片 5">
            <a:extLst>
              <a:ext uri="{FF2B5EF4-FFF2-40B4-BE49-F238E27FC236}">
                <a16:creationId xmlns:a16="http://schemas.microsoft.com/office/drawing/2014/main" id="{2BD1EC74-0523-E347-815B-2E64F7DB776F}"/>
              </a:ext>
            </a:extLst>
          </p:cNvPr>
          <p:cNvPicPr/>
          <p:nvPr/>
        </p:nvPicPr>
        <p:blipFill>
          <a:blip r:embed="rId2"/>
          <a:stretch>
            <a:fillRect/>
          </a:stretch>
        </p:blipFill>
        <p:spPr>
          <a:xfrm>
            <a:off x="505321" y="4487595"/>
            <a:ext cx="1196870" cy="1403760"/>
          </a:xfrm>
          <a:prstGeom prst="rect">
            <a:avLst/>
          </a:prstGeom>
        </p:spPr>
      </p:pic>
      <p:pic>
        <p:nvPicPr>
          <p:cNvPr id="7" name="图片 6">
            <a:extLst>
              <a:ext uri="{FF2B5EF4-FFF2-40B4-BE49-F238E27FC236}">
                <a16:creationId xmlns:a16="http://schemas.microsoft.com/office/drawing/2014/main" id="{0603C960-31A2-1F4A-98FF-92C892968EC0}"/>
              </a:ext>
            </a:extLst>
          </p:cNvPr>
          <p:cNvPicPr/>
          <p:nvPr/>
        </p:nvPicPr>
        <p:blipFill>
          <a:blip r:embed="rId3"/>
          <a:stretch>
            <a:fillRect/>
          </a:stretch>
        </p:blipFill>
        <p:spPr>
          <a:xfrm>
            <a:off x="505321" y="1841363"/>
            <a:ext cx="1196870" cy="1352003"/>
          </a:xfrm>
          <a:prstGeom prst="rect">
            <a:avLst/>
          </a:prstGeom>
        </p:spPr>
      </p:pic>
      <p:pic>
        <p:nvPicPr>
          <p:cNvPr id="8" name="图片 7">
            <a:extLst>
              <a:ext uri="{FF2B5EF4-FFF2-40B4-BE49-F238E27FC236}">
                <a16:creationId xmlns:a16="http://schemas.microsoft.com/office/drawing/2014/main" id="{55EFF560-1CE8-2740-89A5-37012B98F2F1}"/>
              </a:ext>
            </a:extLst>
          </p:cNvPr>
          <p:cNvPicPr/>
          <p:nvPr/>
        </p:nvPicPr>
        <p:blipFill>
          <a:blip r:embed="rId4"/>
          <a:stretch>
            <a:fillRect/>
          </a:stretch>
        </p:blipFill>
        <p:spPr>
          <a:xfrm>
            <a:off x="505321" y="3193366"/>
            <a:ext cx="1196870" cy="1294228"/>
          </a:xfrm>
          <a:prstGeom prst="rect">
            <a:avLst/>
          </a:prstGeom>
        </p:spPr>
      </p:pic>
      <p:sp>
        <p:nvSpPr>
          <p:cNvPr id="10" name="文本框 9">
            <a:extLst>
              <a:ext uri="{FF2B5EF4-FFF2-40B4-BE49-F238E27FC236}">
                <a16:creationId xmlns:a16="http://schemas.microsoft.com/office/drawing/2014/main" id="{6F166385-1411-674C-9D59-7DD3E0FD3332}"/>
              </a:ext>
            </a:extLst>
          </p:cNvPr>
          <p:cNvSpPr txBox="1"/>
          <p:nvPr/>
        </p:nvSpPr>
        <p:spPr>
          <a:xfrm>
            <a:off x="271007" y="1311270"/>
            <a:ext cx="5412887" cy="379827"/>
          </a:xfrm>
          <a:prstGeom prst="rect">
            <a:avLst/>
          </a:prstGeom>
          <a:noFill/>
        </p:spPr>
        <p:txBody>
          <a:bodyPr wrap="square" rtlCol="0">
            <a:spAutoFit/>
          </a:bodyPr>
          <a:lstStyle/>
          <a:p>
            <a:r>
              <a:rPr kumimoji="1" lang="ja-JP" altLang="en-US" dirty="0"/>
              <a:t>使用用途事例</a:t>
            </a:r>
            <a:endParaRPr kumimoji="1" lang="zh-CN" altLang="en-US" dirty="0"/>
          </a:p>
        </p:txBody>
      </p:sp>
      <p:sp>
        <p:nvSpPr>
          <p:cNvPr id="11" name="文本框 10">
            <a:extLst>
              <a:ext uri="{FF2B5EF4-FFF2-40B4-BE49-F238E27FC236}">
                <a16:creationId xmlns:a16="http://schemas.microsoft.com/office/drawing/2014/main" id="{66C5A1F5-556C-0D4C-B138-8260661E851B}"/>
              </a:ext>
            </a:extLst>
          </p:cNvPr>
          <p:cNvSpPr txBox="1"/>
          <p:nvPr/>
        </p:nvSpPr>
        <p:spPr>
          <a:xfrm>
            <a:off x="505321" y="1873579"/>
            <a:ext cx="900332" cy="369332"/>
          </a:xfrm>
          <a:prstGeom prst="rect">
            <a:avLst/>
          </a:prstGeom>
          <a:noFill/>
        </p:spPr>
        <p:txBody>
          <a:bodyPr wrap="square" rtlCol="0">
            <a:spAutoFit/>
          </a:bodyPr>
          <a:lstStyle/>
          <a:p>
            <a:r>
              <a:rPr kumimoji="1" lang="en-US" altLang="ja-JP" dirty="0">
                <a:solidFill>
                  <a:schemeClr val="bg1"/>
                </a:solidFill>
              </a:rPr>
              <a:t>ABS</a:t>
            </a:r>
            <a:endParaRPr kumimoji="1" lang="zh-CN" altLang="en-US" dirty="0">
              <a:solidFill>
                <a:schemeClr val="bg1"/>
              </a:solidFill>
            </a:endParaRPr>
          </a:p>
        </p:txBody>
      </p:sp>
      <p:sp>
        <p:nvSpPr>
          <p:cNvPr id="12" name="文本框 11">
            <a:extLst>
              <a:ext uri="{FF2B5EF4-FFF2-40B4-BE49-F238E27FC236}">
                <a16:creationId xmlns:a16="http://schemas.microsoft.com/office/drawing/2014/main" id="{950FD17E-FB72-9844-B0C2-004DBADF8EB9}"/>
              </a:ext>
            </a:extLst>
          </p:cNvPr>
          <p:cNvSpPr txBox="1"/>
          <p:nvPr/>
        </p:nvSpPr>
        <p:spPr>
          <a:xfrm>
            <a:off x="505321" y="3193366"/>
            <a:ext cx="900332" cy="369332"/>
          </a:xfrm>
          <a:prstGeom prst="rect">
            <a:avLst/>
          </a:prstGeom>
          <a:noFill/>
        </p:spPr>
        <p:txBody>
          <a:bodyPr wrap="square" rtlCol="0">
            <a:spAutoFit/>
          </a:bodyPr>
          <a:lstStyle/>
          <a:p>
            <a:r>
              <a:rPr kumimoji="1" lang="en-US" altLang="ja-JP" dirty="0">
                <a:solidFill>
                  <a:schemeClr val="bg1"/>
                </a:solidFill>
              </a:rPr>
              <a:t>HDPE</a:t>
            </a:r>
            <a:endParaRPr kumimoji="1" lang="zh-CN" altLang="en-US" dirty="0">
              <a:solidFill>
                <a:schemeClr val="bg1"/>
              </a:solidFill>
            </a:endParaRPr>
          </a:p>
        </p:txBody>
      </p:sp>
      <p:sp>
        <p:nvSpPr>
          <p:cNvPr id="13" name="文本框 12">
            <a:extLst>
              <a:ext uri="{FF2B5EF4-FFF2-40B4-BE49-F238E27FC236}">
                <a16:creationId xmlns:a16="http://schemas.microsoft.com/office/drawing/2014/main" id="{8D58EFCB-4221-4D44-90A0-86C9580E75F2}"/>
              </a:ext>
            </a:extLst>
          </p:cNvPr>
          <p:cNvSpPr txBox="1"/>
          <p:nvPr/>
        </p:nvSpPr>
        <p:spPr>
          <a:xfrm>
            <a:off x="505321" y="4443338"/>
            <a:ext cx="900332" cy="369332"/>
          </a:xfrm>
          <a:prstGeom prst="rect">
            <a:avLst/>
          </a:prstGeom>
          <a:noFill/>
        </p:spPr>
        <p:txBody>
          <a:bodyPr wrap="square" rtlCol="0">
            <a:spAutoFit/>
          </a:bodyPr>
          <a:lstStyle/>
          <a:p>
            <a:r>
              <a:rPr kumimoji="1" lang="en-US" altLang="ja-JP" dirty="0">
                <a:solidFill>
                  <a:schemeClr val="bg1"/>
                </a:solidFill>
              </a:rPr>
              <a:t>PC</a:t>
            </a:r>
            <a:endParaRPr kumimoji="1" lang="zh-CN" altLang="en-US" dirty="0">
              <a:solidFill>
                <a:schemeClr val="bg1"/>
              </a:solidFill>
            </a:endParaRPr>
          </a:p>
        </p:txBody>
      </p:sp>
      <p:sp>
        <p:nvSpPr>
          <p:cNvPr id="14" name="矩形 13">
            <a:extLst>
              <a:ext uri="{FF2B5EF4-FFF2-40B4-BE49-F238E27FC236}">
                <a16:creationId xmlns:a16="http://schemas.microsoft.com/office/drawing/2014/main" id="{75A6C9D7-0CB7-264B-9953-166BBD18787D}"/>
              </a:ext>
            </a:extLst>
          </p:cNvPr>
          <p:cNvSpPr/>
          <p:nvPr/>
        </p:nvSpPr>
        <p:spPr>
          <a:xfrm>
            <a:off x="1702191" y="1841363"/>
            <a:ext cx="6836898" cy="13520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3E375C8B-7D9D-EA40-9046-505F2DE85AEB}"/>
              </a:ext>
            </a:extLst>
          </p:cNvPr>
          <p:cNvSpPr/>
          <p:nvPr/>
        </p:nvSpPr>
        <p:spPr>
          <a:xfrm>
            <a:off x="1702191" y="3193366"/>
            <a:ext cx="6836898" cy="13520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2EEBE6B5-420F-9646-BEB0-B37EFD5BBD52}"/>
              </a:ext>
            </a:extLst>
          </p:cNvPr>
          <p:cNvSpPr/>
          <p:nvPr/>
        </p:nvSpPr>
        <p:spPr>
          <a:xfrm>
            <a:off x="1702191" y="4529262"/>
            <a:ext cx="6836898" cy="13520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zh-CN" altLang="en-US"/>
          </a:p>
        </p:txBody>
      </p:sp>
      <p:pic>
        <p:nvPicPr>
          <p:cNvPr id="18" name="图片 17">
            <a:extLst>
              <a:ext uri="{FF2B5EF4-FFF2-40B4-BE49-F238E27FC236}">
                <a16:creationId xmlns:a16="http://schemas.microsoft.com/office/drawing/2014/main" id="{DFF224AF-435E-944F-B2A6-20FF59B430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02420" y="3277805"/>
            <a:ext cx="1698909" cy="1159151"/>
          </a:xfrm>
          <a:prstGeom prst="rect">
            <a:avLst/>
          </a:prstGeom>
        </p:spPr>
      </p:pic>
      <p:pic>
        <p:nvPicPr>
          <p:cNvPr id="20" name="图片 19">
            <a:extLst>
              <a:ext uri="{FF2B5EF4-FFF2-40B4-BE49-F238E27FC236}">
                <a16:creationId xmlns:a16="http://schemas.microsoft.com/office/drawing/2014/main" id="{916F2C7F-B730-2542-95C3-9382D6F0739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
          <a:stretch/>
        </p:blipFill>
        <p:spPr>
          <a:xfrm>
            <a:off x="5547070" y="3277805"/>
            <a:ext cx="1867042" cy="1199944"/>
          </a:xfrm>
          <a:prstGeom prst="rect">
            <a:avLst/>
          </a:prstGeom>
        </p:spPr>
      </p:pic>
      <p:pic>
        <p:nvPicPr>
          <p:cNvPr id="22" name="图片 21">
            <a:extLst>
              <a:ext uri="{FF2B5EF4-FFF2-40B4-BE49-F238E27FC236}">
                <a16:creationId xmlns:a16="http://schemas.microsoft.com/office/drawing/2014/main" id="{74A793F5-7EC7-2F42-B8CD-007C3485D58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82803" y="3251591"/>
            <a:ext cx="1119086" cy="1201246"/>
          </a:xfrm>
          <a:prstGeom prst="rect">
            <a:avLst/>
          </a:prstGeom>
        </p:spPr>
      </p:pic>
      <p:pic>
        <p:nvPicPr>
          <p:cNvPr id="24" name="图片 23">
            <a:extLst>
              <a:ext uri="{FF2B5EF4-FFF2-40B4-BE49-F238E27FC236}">
                <a16:creationId xmlns:a16="http://schemas.microsoft.com/office/drawing/2014/main" id="{45087CF6-4973-2845-A49E-9383EFEA2E7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02420" y="1896402"/>
            <a:ext cx="1698909" cy="1260958"/>
          </a:xfrm>
          <a:prstGeom prst="rect">
            <a:avLst/>
          </a:prstGeom>
        </p:spPr>
      </p:pic>
      <p:pic>
        <p:nvPicPr>
          <p:cNvPr id="26" name="图片 25">
            <a:extLst>
              <a:ext uri="{FF2B5EF4-FFF2-40B4-BE49-F238E27FC236}">
                <a16:creationId xmlns:a16="http://schemas.microsoft.com/office/drawing/2014/main" id="{1A1CA120-9534-F24A-8C48-DE19A0FD7F2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01329" y="1945774"/>
            <a:ext cx="2082565" cy="1180440"/>
          </a:xfrm>
          <a:prstGeom prst="rect">
            <a:avLst/>
          </a:prstGeom>
        </p:spPr>
      </p:pic>
      <p:pic>
        <p:nvPicPr>
          <p:cNvPr id="28" name="图片 27">
            <a:extLst>
              <a:ext uri="{FF2B5EF4-FFF2-40B4-BE49-F238E27FC236}">
                <a16:creationId xmlns:a16="http://schemas.microsoft.com/office/drawing/2014/main" id="{EA26B904-B5DA-F946-8166-EEC2F29CC63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884123" y="1948105"/>
            <a:ext cx="1498680" cy="1158863"/>
          </a:xfrm>
          <a:prstGeom prst="rect">
            <a:avLst/>
          </a:prstGeom>
        </p:spPr>
      </p:pic>
      <p:pic>
        <p:nvPicPr>
          <p:cNvPr id="30" name="图片 29">
            <a:extLst>
              <a:ext uri="{FF2B5EF4-FFF2-40B4-BE49-F238E27FC236}">
                <a16:creationId xmlns:a16="http://schemas.microsoft.com/office/drawing/2014/main" id="{ACBA1064-C040-9442-AFF7-9C0CF9ECAFC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643971" y="3298404"/>
            <a:ext cx="1842429" cy="1154433"/>
          </a:xfrm>
          <a:prstGeom prst="rect">
            <a:avLst/>
          </a:prstGeom>
        </p:spPr>
      </p:pic>
      <p:pic>
        <p:nvPicPr>
          <p:cNvPr id="32" name="图片 31">
            <a:extLst>
              <a:ext uri="{FF2B5EF4-FFF2-40B4-BE49-F238E27FC236}">
                <a16:creationId xmlns:a16="http://schemas.microsoft.com/office/drawing/2014/main" id="{A9612ECB-E73D-054C-90A7-7E37685D79F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831481" y="4567307"/>
            <a:ext cx="1921712" cy="1298784"/>
          </a:xfrm>
          <a:prstGeom prst="rect">
            <a:avLst/>
          </a:prstGeom>
        </p:spPr>
      </p:pic>
      <p:pic>
        <p:nvPicPr>
          <p:cNvPr id="36" name="图片 35">
            <a:extLst>
              <a:ext uri="{FF2B5EF4-FFF2-40B4-BE49-F238E27FC236}">
                <a16:creationId xmlns:a16="http://schemas.microsoft.com/office/drawing/2014/main" id="{E79BF368-427A-5147-B3A6-D06D6EB14DB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262271" y="4650407"/>
            <a:ext cx="1667068" cy="1168436"/>
          </a:xfrm>
          <a:prstGeom prst="rect">
            <a:avLst/>
          </a:prstGeom>
        </p:spPr>
      </p:pic>
      <p:pic>
        <p:nvPicPr>
          <p:cNvPr id="38" name="图片 37">
            <a:extLst>
              <a:ext uri="{FF2B5EF4-FFF2-40B4-BE49-F238E27FC236}">
                <a16:creationId xmlns:a16="http://schemas.microsoft.com/office/drawing/2014/main" id="{320A3B10-1B32-EC4B-BEDD-DBEFA64F1A5F}"/>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43940" y="4726271"/>
            <a:ext cx="1728759" cy="1043115"/>
          </a:xfrm>
          <a:prstGeom prst="rect">
            <a:avLst/>
          </a:prstGeom>
        </p:spPr>
      </p:pic>
      <p:pic>
        <p:nvPicPr>
          <p:cNvPr id="17" name="图片 16" descr="形状, 正方形&#10;&#10;描述已自动生成">
            <a:extLst>
              <a:ext uri="{FF2B5EF4-FFF2-40B4-BE49-F238E27FC236}">
                <a16:creationId xmlns:a16="http://schemas.microsoft.com/office/drawing/2014/main" id="{B20F71A8-91BF-8944-AD73-317BC4DC0366}"/>
              </a:ext>
            </a:extLst>
          </p:cNvPr>
          <p:cNvPicPr>
            <a:picLocks noChangeAspect="1"/>
          </p:cNvPicPr>
          <p:nvPr/>
        </p:nvPicPr>
        <p:blipFill rotWithShape="1">
          <a:blip r:embed="rId15">
            <a:extLst>
              <a:ext uri="{28A0092B-C50C-407E-A947-70E740481C1C}">
                <a14:useLocalDpi xmlns:a14="http://schemas.microsoft.com/office/drawing/2010/main" val="0"/>
              </a:ext>
            </a:extLst>
          </a:blip>
          <a:srcRect t="-25" b="6034"/>
          <a:stretch/>
        </p:blipFill>
        <p:spPr>
          <a:xfrm>
            <a:off x="4021475" y="4553298"/>
            <a:ext cx="805357" cy="1308077"/>
          </a:xfrm>
          <a:prstGeom prst="rect">
            <a:avLst/>
          </a:prstGeom>
        </p:spPr>
      </p:pic>
      <p:pic>
        <p:nvPicPr>
          <p:cNvPr id="25" name="图片 24" descr="电脑萤幕&#10;&#10;描述已自动生成">
            <a:extLst>
              <a:ext uri="{FF2B5EF4-FFF2-40B4-BE49-F238E27FC236}">
                <a16:creationId xmlns:a16="http://schemas.microsoft.com/office/drawing/2014/main" id="{563D4292-26D3-4A44-97F0-E86939D9B7E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16908" y="4689023"/>
            <a:ext cx="1727032" cy="1168437"/>
          </a:xfrm>
          <a:prstGeom prst="rect">
            <a:avLst/>
          </a:prstGeom>
        </p:spPr>
      </p:pic>
    </p:spTree>
    <p:extLst>
      <p:ext uri="{BB962C8B-B14F-4D97-AF65-F5344CB8AC3E}">
        <p14:creationId xmlns:p14="http://schemas.microsoft.com/office/powerpoint/2010/main" val="1680038071"/>
      </p:ext>
    </p:extLst>
  </p:cSld>
  <p:clrMapOvr>
    <a:masterClrMapping/>
  </p:clrMapOvr>
</p:sld>
</file>

<file path=ppt/theme/theme1.xml><?xml version="1.0" encoding="utf-8"?>
<a:theme xmlns:a="http://schemas.openxmlformats.org/drawingml/2006/main" name="流畅">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3869</TotalTime>
  <Words>1631</Words>
  <Application>Microsoft Office PowerPoint</Application>
  <PresentationFormat>全屏显示(4:3)</PresentationFormat>
  <Paragraphs>194</Paragraphs>
  <Slides>12</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FuturaA Bk BT</vt:lpstr>
      <vt:lpstr>Gungsuh</vt:lpstr>
      <vt:lpstr>HG丸ｺﾞｼｯｸM-PRO</vt:lpstr>
      <vt:lpstr>HGPｺﾞｼｯｸE</vt:lpstr>
      <vt:lpstr>HGP明朝E</vt:lpstr>
      <vt:lpstr>メイリオ</vt:lpstr>
      <vt:lpstr>Meiryo UI</vt:lpstr>
      <vt:lpstr>MS Mincho</vt:lpstr>
      <vt:lpstr>ＭＳ Ｐゴシック</vt:lpstr>
      <vt:lpstr>ＭＳ Ｐゴシック</vt:lpstr>
      <vt:lpstr>微软雅黑</vt:lpstr>
      <vt:lpstr>Arial</vt:lpstr>
      <vt:lpstr>Calibri</vt:lpstr>
      <vt:lpstr>Constantia</vt:lpstr>
      <vt:lpstr>Wingdings</vt:lpstr>
      <vt:lpstr>Wingdings 2</vt:lpstr>
      <vt:lpstr>流畅</vt:lpstr>
      <vt:lpstr>明文産業株式会社 </vt:lpstr>
      <vt:lpstr>PowerPoint 演示文稿</vt:lpstr>
      <vt:lpstr>PowerPoint 演示文稿</vt:lpstr>
      <vt:lpstr>PowerPoint 演示文稿</vt:lpstr>
      <vt:lpstr>PowerPoint 演示文稿</vt:lpstr>
      <vt:lpstr> 処理フロー</vt:lpstr>
      <vt:lpstr>マレーシアにおける再生樹脂材料の開発</vt:lpstr>
      <vt:lpstr>PowerPoint 演示文稿</vt:lpstr>
      <vt:lpstr>取り扱い樹脂</vt:lpstr>
      <vt:lpstr>PowerPoint 演示文稿</vt:lpstr>
      <vt:lpstr>           Business Partners of Meibun Group</vt:lpstr>
      <vt:lpstr>◆ CSR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明文産業株式会社</dc:title>
  <dc:creator>WenBin</dc:creator>
  <cp:lastModifiedBy>ビン テツホウ</cp:lastModifiedBy>
  <cp:revision>280</cp:revision>
  <cp:lastPrinted>2017-06-12T11:30:16Z</cp:lastPrinted>
  <dcterms:created xsi:type="dcterms:W3CDTF">2012-02-23T07:22:09Z</dcterms:created>
  <dcterms:modified xsi:type="dcterms:W3CDTF">2020-11-08T05:32:55Z</dcterms:modified>
</cp:coreProperties>
</file>